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Lst>
  <p:notesMasterIdLst>
    <p:notesMasterId r:id="rId26"/>
  </p:notesMasterIdLst>
  <p:sldIdLst>
    <p:sldId id="257" r:id="rId2"/>
    <p:sldId id="259" r:id="rId3"/>
    <p:sldId id="260" r:id="rId4"/>
    <p:sldId id="272" r:id="rId5"/>
    <p:sldId id="270" r:id="rId6"/>
    <p:sldId id="271" r:id="rId7"/>
    <p:sldId id="262" r:id="rId8"/>
    <p:sldId id="281" r:id="rId9"/>
    <p:sldId id="278" r:id="rId10"/>
    <p:sldId id="279" r:id="rId11"/>
    <p:sldId id="282" r:id="rId12"/>
    <p:sldId id="280" r:id="rId13"/>
    <p:sldId id="263" r:id="rId14"/>
    <p:sldId id="264" r:id="rId15"/>
    <p:sldId id="283" r:id="rId16"/>
    <p:sldId id="284" r:id="rId17"/>
    <p:sldId id="265" r:id="rId18"/>
    <p:sldId id="266" r:id="rId19"/>
    <p:sldId id="267" r:id="rId20"/>
    <p:sldId id="258" r:id="rId21"/>
    <p:sldId id="285" r:id="rId22"/>
    <p:sldId id="273" r:id="rId23"/>
    <p:sldId id="268" r:id="rId24"/>
    <p:sldId id="276"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71"/>
    <p:restoredTop sz="89926"/>
  </p:normalViewPr>
  <p:slideViewPr>
    <p:cSldViewPr snapToGrid="0" snapToObjects="1">
      <p:cViewPr varScale="1">
        <p:scale>
          <a:sx n="128" d="100"/>
          <a:sy n="128" d="100"/>
        </p:scale>
        <p:origin x="52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05C44B-FEF7-5440-8B2A-ACCDEA69E1C5}" type="datetimeFigureOut">
              <a:rPr lang="en-US" smtClean="0"/>
              <a:t>3/4/21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3AC47F-0552-9B47-BBC1-3827F888F84B}" type="slidenum">
              <a:rPr lang="en-US" smtClean="0"/>
              <a:t>‹#›</a:t>
            </a:fld>
            <a:endParaRPr lang="en-US"/>
          </a:p>
        </p:txBody>
      </p:sp>
    </p:spTree>
    <p:extLst>
      <p:ext uri="{BB962C8B-B14F-4D97-AF65-F5344CB8AC3E}">
        <p14:creationId xmlns:p14="http://schemas.microsoft.com/office/powerpoint/2010/main" val="2214644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AC47F-0552-9B47-BBC1-3827F888F84B}" type="slidenum">
              <a:rPr lang="en-US" smtClean="0"/>
              <a:t>1</a:t>
            </a:fld>
            <a:endParaRPr lang="en-US"/>
          </a:p>
        </p:txBody>
      </p:sp>
    </p:spTree>
    <p:extLst>
      <p:ext uri="{BB962C8B-B14F-4D97-AF65-F5344CB8AC3E}">
        <p14:creationId xmlns:p14="http://schemas.microsoft.com/office/powerpoint/2010/main" val="2317938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is showing the same information as the previous slide, but I included all three catalogs here to show more historical data. Note that this plot goes back to 2012, whereas the previous two only went as far back as 2016. The trend holds here as well. </a:t>
            </a:r>
          </a:p>
        </p:txBody>
      </p:sp>
      <p:sp>
        <p:nvSpPr>
          <p:cNvPr id="4" name="Slide Number Placeholder 3"/>
          <p:cNvSpPr>
            <a:spLocks noGrp="1"/>
          </p:cNvSpPr>
          <p:nvPr>
            <p:ph type="sldNum" sz="quarter" idx="5"/>
          </p:nvPr>
        </p:nvSpPr>
        <p:spPr/>
        <p:txBody>
          <a:bodyPr/>
          <a:lstStyle/>
          <a:p>
            <a:fld id="{DB3AC47F-0552-9B47-BBC1-3827F888F84B}" type="slidenum">
              <a:rPr lang="en-US" smtClean="0"/>
              <a:t>11</a:t>
            </a:fld>
            <a:endParaRPr lang="en-US"/>
          </a:p>
        </p:txBody>
      </p:sp>
    </p:spTree>
    <p:extLst>
      <p:ext uri="{BB962C8B-B14F-4D97-AF65-F5344CB8AC3E}">
        <p14:creationId xmlns:p14="http://schemas.microsoft.com/office/powerpoint/2010/main" val="3720163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onto the modelling. I experimented with both ARIMA and RNN models, so I’ll briefly speak to each. I tested different features and targets in the ARIMA modelling and used AIC (Akaike Information Criterion) and RMSE metrics to score. I resampled the data to weekly average as I had too much data to model the daily information, and I modelled using each of the three catalogs.</a:t>
            </a:r>
          </a:p>
        </p:txBody>
      </p:sp>
      <p:sp>
        <p:nvSpPr>
          <p:cNvPr id="4" name="Slide Number Placeholder 3"/>
          <p:cNvSpPr>
            <a:spLocks noGrp="1"/>
          </p:cNvSpPr>
          <p:nvPr>
            <p:ph type="sldNum" sz="quarter" idx="5"/>
          </p:nvPr>
        </p:nvSpPr>
        <p:spPr/>
        <p:txBody>
          <a:bodyPr/>
          <a:lstStyle/>
          <a:p>
            <a:fld id="{DB3AC47F-0552-9B47-BBC1-3827F888F84B}" type="slidenum">
              <a:rPr lang="en-US" smtClean="0"/>
              <a:t>13</a:t>
            </a:fld>
            <a:endParaRPr lang="en-US"/>
          </a:p>
        </p:txBody>
      </p:sp>
    </p:spTree>
    <p:extLst>
      <p:ext uri="{BB962C8B-B14F-4D97-AF65-F5344CB8AC3E}">
        <p14:creationId xmlns:p14="http://schemas.microsoft.com/office/powerpoint/2010/main" val="1049681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of the ARIMA models used a Daily Average Magnitude as the target and the Average Volume/Ft lateral was the most telling feature. The best model is shown here in purple and performed .02 better than the null model (using the mean). Using all three catalogs together yielded this best model.</a:t>
            </a:r>
          </a:p>
        </p:txBody>
      </p:sp>
      <p:sp>
        <p:nvSpPr>
          <p:cNvPr id="4" name="Slide Number Placeholder 3"/>
          <p:cNvSpPr>
            <a:spLocks noGrp="1"/>
          </p:cNvSpPr>
          <p:nvPr>
            <p:ph type="sldNum" sz="quarter" idx="5"/>
          </p:nvPr>
        </p:nvSpPr>
        <p:spPr/>
        <p:txBody>
          <a:bodyPr/>
          <a:lstStyle/>
          <a:p>
            <a:fld id="{DB3AC47F-0552-9B47-BBC1-3827F888F84B}" type="slidenum">
              <a:rPr lang="en-US" smtClean="0"/>
              <a:t>14</a:t>
            </a:fld>
            <a:endParaRPr lang="en-US"/>
          </a:p>
        </p:txBody>
      </p:sp>
    </p:spTree>
    <p:extLst>
      <p:ext uri="{BB962C8B-B14F-4D97-AF65-F5344CB8AC3E}">
        <p14:creationId xmlns:p14="http://schemas.microsoft.com/office/powerpoint/2010/main" val="1372186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RNN modelling, I again tested different targets, different features, and experimented with all three catalogs. I used accuracy and RMSE as the metrics for scoring against the null/baseline models. I also resampled to weekly average as well, and experimented with different model architecture.</a:t>
            </a:r>
          </a:p>
        </p:txBody>
      </p:sp>
      <p:sp>
        <p:nvSpPr>
          <p:cNvPr id="4" name="Slide Number Placeholder 3"/>
          <p:cNvSpPr>
            <a:spLocks noGrp="1"/>
          </p:cNvSpPr>
          <p:nvPr>
            <p:ph type="sldNum" sz="quarter" idx="5"/>
          </p:nvPr>
        </p:nvSpPr>
        <p:spPr/>
        <p:txBody>
          <a:bodyPr/>
          <a:lstStyle/>
          <a:p>
            <a:fld id="{DB3AC47F-0552-9B47-BBC1-3827F888F84B}" type="slidenum">
              <a:rPr lang="en-US" smtClean="0"/>
              <a:t>15</a:t>
            </a:fld>
            <a:endParaRPr lang="en-US"/>
          </a:p>
        </p:txBody>
      </p:sp>
    </p:spTree>
    <p:extLst>
      <p:ext uri="{BB962C8B-B14F-4D97-AF65-F5344CB8AC3E}">
        <p14:creationId xmlns:p14="http://schemas.microsoft.com/office/powerpoint/2010/main" val="1004922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best RNN model didn’t have a very high test accuracy, only ~30%, but the RMSE was significantly lower than the baseline mean model, making it a success. Again, the best target was Daily Average Magnitude, and surprisingly most of the exogenous features contributed to this model, with the exception of Brent Crude. And again, using all three catalogs contributed to the best model, I think in large part for having the widest time range and the most data to train on.</a:t>
            </a:r>
          </a:p>
        </p:txBody>
      </p:sp>
      <p:sp>
        <p:nvSpPr>
          <p:cNvPr id="4" name="Slide Number Placeholder 3"/>
          <p:cNvSpPr>
            <a:spLocks noGrp="1"/>
          </p:cNvSpPr>
          <p:nvPr>
            <p:ph type="sldNum" sz="quarter" idx="5"/>
          </p:nvPr>
        </p:nvSpPr>
        <p:spPr/>
        <p:txBody>
          <a:bodyPr/>
          <a:lstStyle/>
          <a:p>
            <a:fld id="{DB3AC47F-0552-9B47-BBC1-3827F888F84B}" type="slidenum">
              <a:rPr lang="en-US" smtClean="0"/>
              <a:t>16</a:t>
            </a:fld>
            <a:endParaRPr lang="en-US"/>
          </a:p>
        </p:txBody>
      </p:sp>
    </p:spTree>
    <p:extLst>
      <p:ext uri="{BB962C8B-B14F-4D97-AF65-F5344CB8AC3E}">
        <p14:creationId xmlns:p14="http://schemas.microsoft.com/office/powerpoint/2010/main" val="2610436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it all mean? Although my models weren’t exemplary, I do think there is a link between injection volume and seismicity. This hypothesis is supported in the reference publication as well, where </a:t>
            </a:r>
            <a:r>
              <a:rPr lang="en-US" dirty="0" err="1"/>
              <a:t>Fasola</a:t>
            </a:r>
            <a:r>
              <a:rPr lang="en-US" dirty="0"/>
              <a:t> et al show that the highest probability of seismicity is related to the overall injection volume and rate. </a:t>
            </a:r>
          </a:p>
        </p:txBody>
      </p:sp>
      <p:sp>
        <p:nvSpPr>
          <p:cNvPr id="4" name="Slide Number Placeholder 3"/>
          <p:cNvSpPr>
            <a:spLocks noGrp="1"/>
          </p:cNvSpPr>
          <p:nvPr>
            <p:ph type="sldNum" sz="quarter" idx="5"/>
          </p:nvPr>
        </p:nvSpPr>
        <p:spPr/>
        <p:txBody>
          <a:bodyPr/>
          <a:lstStyle/>
          <a:p>
            <a:fld id="{DB3AC47F-0552-9B47-BBC1-3827F888F84B}" type="slidenum">
              <a:rPr lang="en-US" smtClean="0"/>
              <a:t>17</a:t>
            </a:fld>
            <a:endParaRPr lang="en-US"/>
          </a:p>
        </p:txBody>
      </p:sp>
    </p:spTree>
    <p:extLst>
      <p:ext uri="{BB962C8B-B14F-4D97-AF65-F5344CB8AC3E}">
        <p14:creationId xmlns:p14="http://schemas.microsoft.com/office/powerpoint/2010/main" val="3348940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conclusion, I think this is the start of a bigger project, as there is much more to explore. With every passing day I added more items to the list of future work. These are just some of the things I’d like to tackle, but this list is not exhaustive by any means….</a:t>
            </a:r>
          </a:p>
          <a:p>
            <a:endParaRPr lang="en-US" dirty="0"/>
          </a:p>
        </p:txBody>
      </p:sp>
      <p:sp>
        <p:nvSpPr>
          <p:cNvPr id="4" name="Slide Number Placeholder 3"/>
          <p:cNvSpPr>
            <a:spLocks noGrp="1"/>
          </p:cNvSpPr>
          <p:nvPr>
            <p:ph type="sldNum" sz="quarter" idx="5"/>
          </p:nvPr>
        </p:nvSpPr>
        <p:spPr/>
        <p:txBody>
          <a:bodyPr/>
          <a:lstStyle/>
          <a:p>
            <a:fld id="{DB3AC47F-0552-9B47-BBC1-3827F888F84B}" type="slidenum">
              <a:rPr lang="en-US" smtClean="0"/>
              <a:t>18</a:t>
            </a:fld>
            <a:endParaRPr lang="en-US"/>
          </a:p>
        </p:txBody>
      </p:sp>
    </p:spTree>
    <p:extLst>
      <p:ext uri="{BB962C8B-B14F-4D97-AF65-F5344CB8AC3E}">
        <p14:creationId xmlns:p14="http://schemas.microsoft.com/office/powerpoint/2010/main" val="34747130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questions?</a:t>
            </a:r>
          </a:p>
        </p:txBody>
      </p:sp>
      <p:sp>
        <p:nvSpPr>
          <p:cNvPr id="4" name="Slide Number Placeholder 3"/>
          <p:cNvSpPr>
            <a:spLocks noGrp="1"/>
          </p:cNvSpPr>
          <p:nvPr>
            <p:ph type="sldNum" sz="quarter" idx="5"/>
          </p:nvPr>
        </p:nvSpPr>
        <p:spPr/>
        <p:txBody>
          <a:bodyPr/>
          <a:lstStyle/>
          <a:p>
            <a:fld id="{DB3AC47F-0552-9B47-BBC1-3827F888F84B}" type="slidenum">
              <a:rPr lang="en-US" smtClean="0"/>
              <a:t>19</a:t>
            </a:fld>
            <a:endParaRPr lang="en-US"/>
          </a:p>
        </p:txBody>
      </p:sp>
    </p:spTree>
    <p:extLst>
      <p:ext uri="{BB962C8B-B14F-4D97-AF65-F5344CB8AC3E}">
        <p14:creationId xmlns:p14="http://schemas.microsoft.com/office/powerpoint/2010/main" val="6249506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3AC47F-0552-9B47-BBC1-3827F888F84B}" type="slidenum">
              <a:rPr lang="en-US" smtClean="0"/>
              <a:t>23</a:t>
            </a:fld>
            <a:endParaRPr lang="en-US"/>
          </a:p>
        </p:txBody>
      </p:sp>
    </p:spTree>
    <p:extLst>
      <p:ext uri="{BB962C8B-B14F-4D97-AF65-F5344CB8AC3E}">
        <p14:creationId xmlns:p14="http://schemas.microsoft.com/office/powerpoint/2010/main" val="2859696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brief outline of my presentation</a:t>
            </a:r>
          </a:p>
        </p:txBody>
      </p:sp>
      <p:sp>
        <p:nvSpPr>
          <p:cNvPr id="4" name="Slide Number Placeholder 3"/>
          <p:cNvSpPr>
            <a:spLocks noGrp="1"/>
          </p:cNvSpPr>
          <p:nvPr>
            <p:ph type="sldNum" sz="quarter" idx="5"/>
          </p:nvPr>
        </p:nvSpPr>
        <p:spPr/>
        <p:txBody>
          <a:bodyPr/>
          <a:lstStyle/>
          <a:p>
            <a:fld id="{DB3AC47F-0552-9B47-BBC1-3827F888F84B}" type="slidenum">
              <a:rPr lang="en-US" smtClean="0"/>
              <a:t>2</a:t>
            </a:fld>
            <a:endParaRPr lang="en-US"/>
          </a:p>
        </p:txBody>
      </p:sp>
    </p:spTree>
    <p:extLst>
      <p:ext uri="{BB962C8B-B14F-4D97-AF65-F5344CB8AC3E}">
        <p14:creationId xmlns:p14="http://schemas.microsoft.com/office/powerpoint/2010/main" val="1411844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Eagle Ford Shale Play or Trend is an area in South Texas where oil and gas operators drill into and extract from the world class Eagle Ford Shale. This formation has been producing hydrocarbons for several decades, and in earnest using modern techniques for the last 10-20 years. In recent years, mainly late 2017 onward, there has been an uptick in the number and magnitude of earthquakes, particularly in Karnes County, outlined in red. While a recent publication, </a:t>
            </a:r>
            <a:r>
              <a:rPr lang="en-US" dirty="0" err="1"/>
              <a:t>Fasola</a:t>
            </a:r>
            <a:r>
              <a:rPr lang="en-US" dirty="0"/>
              <a:t> et al 2019, has linked the recent seismicity to oil and gas activity, the exact mechanisms for what is causing the earthquakes are still unknown.</a:t>
            </a:r>
          </a:p>
        </p:txBody>
      </p:sp>
      <p:sp>
        <p:nvSpPr>
          <p:cNvPr id="4" name="Slide Number Placeholder 3"/>
          <p:cNvSpPr>
            <a:spLocks noGrp="1"/>
          </p:cNvSpPr>
          <p:nvPr>
            <p:ph type="sldNum" sz="quarter" idx="5"/>
          </p:nvPr>
        </p:nvSpPr>
        <p:spPr/>
        <p:txBody>
          <a:bodyPr/>
          <a:lstStyle/>
          <a:p>
            <a:fld id="{DB3AC47F-0552-9B47-BBC1-3827F888F84B}" type="slidenum">
              <a:rPr lang="en-US" smtClean="0"/>
              <a:t>3</a:t>
            </a:fld>
            <a:endParaRPr lang="en-US"/>
          </a:p>
        </p:txBody>
      </p:sp>
    </p:spTree>
    <p:extLst>
      <p:ext uri="{BB962C8B-B14F-4D97-AF65-F5344CB8AC3E}">
        <p14:creationId xmlns:p14="http://schemas.microsoft.com/office/powerpoint/2010/main" val="40639545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seismicity are we talking about here? On the left I have a chart showing the range of how we measure earthquakes, using a Magnitude calculation, which is a measure for the amount of energy released by an event. The Magnitudes range from very small where they aren’t felt at all to very large where significant damage occurs. Natural seismicity occurs every day at a full range of magnitude, most of which aren’t felt. In terms of induced, or human-caused seismicity, Oklahoma has experienced some of the largest induced events in the world, up to ~M6, causing significant damage. For the seismicity examined in this project in the Eagle Ford Shale Trend, we are talking generally much smaller, on the scale of Magnitude 0-3.5 at most, but the size and frequency of events is growing larger, so understanding the drivers is becoming more important. </a:t>
            </a:r>
          </a:p>
        </p:txBody>
      </p:sp>
      <p:sp>
        <p:nvSpPr>
          <p:cNvPr id="4" name="Slide Number Placeholder 3"/>
          <p:cNvSpPr>
            <a:spLocks noGrp="1"/>
          </p:cNvSpPr>
          <p:nvPr>
            <p:ph type="sldNum" sz="quarter" idx="5"/>
          </p:nvPr>
        </p:nvSpPr>
        <p:spPr/>
        <p:txBody>
          <a:bodyPr/>
          <a:lstStyle/>
          <a:p>
            <a:fld id="{DB3AC47F-0552-9B47-BBC1-3827F888F84B}" type="slidenum">
              <a:rPr lang="en-US" smtClean="0"/>
              <a:t>4</a:t>
            </a:fld>
            <a:endParaRPr lang="en-US"/>
          </a:p>
        </p:txBody>
      </p:sp>
    </p:spTree>
    <p:extLst>
      <p:ext uri="{BB962C8B-B14F-4D97-AF65-F5344CB8AC3E}">
        <p14:creationId xmlns:p14="http://schemas.microsoft.com/office/powerpoint/2010/main" val="3257520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many cases of induced seismicity related to oil and gas activity, the mechanisms are often related to well completions, or fracking, but it’s important to note that this is not always the case (as some induced seismicity is related to water injection related to disposal, not stimulation for production purposes). What is a </a:t>
            </a:r>
            <a:r>
              <a:rPr lang="en-US" dirty="0" err="1"/>
              <a:t>frac</a:t>
            </a:r>
            <a:r>
              <a:rPr lang="en-US" dirty="0"/>
              <a:t>? It is short for Hydraulic </a:t>
            </a:r>
            <a:r>
              <a:rPr lang="en-US" dirty="0" err="1"/>
              <a:t>Fracutre</a:t>
            </a:r>
            <a:r>
              <a:rPr lang="en-US" dirty="0"/>
              <a:t>, and is a technique for creating permeability in otherwise impermeable rock by causing fractures to form. Large volumes of water, sand, and various chemical are injected into the target formation to create these small fractures, so the hydrocarbons can then flow into the well and be produced. When fracking takes place near pre-existing large-scale faults that are critically stressed, earthquakes can be induced. </a:t>
            </a:r>
          </a:p>
        </p:txBody>
      </p:sp>
      <p:sp>
        <p:nvSpPr>
          <p:cNvPr id="4" name="Slide Number Placeholder 3"/>
          <p:cNvSpPr>
            <a:spLocks noGrp="1"/>
          </p:cNvSpPr>
          <p:nvPr>
            <p:ph type="sldNum" sz="quarter" idx="5"/>
          </p:nvPr>
        </p:nvSpPr>
        <p:spPr/>
        <p:txBody>
          <a:bodyPr/>
          <a:lstStyle/>
          <a:p>
            <a:fld id="{DB3AC47F-0552-9B47-BBC1-3827F888F84B}" type="slidenum">
              <a:rPr lang="en-US" smtClean="0"/>
              <a:t>5</a:t>
            </a:fld>
            <a:endParaRPr lang="en-US"/>
          </a:p>
        </p:txBody>
      </p:sp>
    </p:spTree>
    <p:extLst>
      <p:ext uri="{BB962C8B-B14F-4D97-AF65-F5344CB8AC3E}">
        <p14:creationId xmlns:p14="http://schemas.microsoft.com/office/powerpoint/2010/main" val="1419213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information, the problem I’m hoping to address in this project is to predict the seismicity in this trend by using completion parameters as well as indicators of industry activity overall. If we can better understand the key drivers of the induced seismicity, then operators have the opportunity to adjust their completion techniques to mitigate the risk of inducing seismicity. </a:t>
            </a:r>
          </a:p>
        </p:txBody>
      </p:sp>
      <p:sp>
        <p:nvSpPr>
          <p:cNvPr id="4" name="Slide Number Placeholder 3"/>
          <p:cNvSpPr>
            <a:spLocks noGrp="1"/>
          </p:cNvSpPr>
          <p:nvPr>
            <p:ph type="sldNum" sz="quarter" idx="5"/>
          </p:nvPr>
        </p:nvSpPr>
        <p:spPr/>
        <p:txBody>
          <a:bodyPr/>
          <a:lstStyle/>
          <a:p>
            <a:fld id="{DB3AC47F-0552-9B47-BBC1-3827F888F84B}" type="slidenum">
              <a:rPr lang="en-US" smtClean="0"/>
              <a:t>6</a:t>
            </a:fld>
            <a:endParaRPr lang="en-US"/>
          </a:p>
        </p:txBody>
      </p:sp>
    </p:spTree>
    <p:extLst>
      <p:ext uri="{BB962C8B-B14F-4D97-AF65-F5344CB8AC3E}">
        <p14:creationId xmlns:p14="http://schemas.microsoft.com/office/powerpoint/2010/main" val="3083419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used several datasets for this study. The data used as indicators for industry activity were rig count, and the commodity prices of West Texas Intermediate and Brent Crude. The completion parameters obtained were limited to what is publicly reported, such as </a:t>
            </a:r>
            <a:r>
              <a:rPr lang="en-US" dirty="0" err="1"/>
              <a:t>frac</a:t>
            </a:r>
            <a:r>
              <a:rPr lang="en-US" dirty="0"/>
              <a:t> start and stop times, leading to the number of </a:t>
            </a:r>
            <a:r>
              <a:rPr lang="en-US" dirty="0" err="1"/>
              <a:t>fracs</a:t>
            </a:r>
            <a:r>
              <a:rPr lang="en-US" dirty="0"/>
              <a:t> happening per day, and the total volume of water injected. I used a simple assumption of mile long laterals to engineer a feature that measures the volume of water injected/ft of lateral. </a:t>
            </a:r>
          </a:p>
        </p:txBody>
      </p:sp>
      <p:sp>
        <p:nvSpPr>
          <p:cNvPr id="4" name="Slide Number Placeholder 3"/>
          <p:cNvSpPr>
            <a:spLocks noGrp="1"/>
          </p:cNvSpPr>
          <p:nvPr>
            <p:ph type="sldNum" sz="quarter" idx="5"/>
          </p:nvPr>
        </p:nvSpPr>
        <p:spPr/>
        <p:txBody>
          <a:bodyPr/>
          <a:lstStyle/>
          <a:p>
            <a:fld id="{DB3AC47F-0552-9B47-BBC1-3827F888F84B}" type="slidenum">
              <a:rPr lang="en-US" smtClean="0"/>
              <a:t>7</a:t>
            </a:fld>
            <a:endParaRPr lang="en-US"/>
          </a:p>
        </p:txBody>
      </p:sp>
    </p:spTree>
    <p:extLst>
      <p:ext uri="{BB962C8B-B14F-4D97-AF65-F5344CB8AC3E}">
        <p14:creationId xmlns:p14="http://schemas.microsoft.com/office/powerpoint/2010/main" val="95947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tested three different seismicity catalogs for this study, each for various reasons. The USGS catalog has been around the longest, so it is most useful for historical understanding, but is poorest in resolution as the stations are spaced pretty far apart. The Texas Network Array, called TexNet, is the most recent array, and has fairly good resolution, but has only been around since 2017, so it’s not useful for historical purposes. Finally, I was able to obtain the </a:t>
            </a:r>
            <a:r>
              <a:rPr lang="en-US" dirty="0" err="1"/>
              <a:t>Fasola</a:t>
            </a:r>
            <a:r>
              <a:rPr lang="en-US" dirty="0"/>
              <a:t> et al dataset, which utilized the TexNet and one other array, and boosted the catalog using a cross-correlation technique called template matching, which increased the catalog from a few hundred to a couple thousand events, as can be seen in the figure here where the </a:t>
            </a:r>
            <a:r>
              <a:rPr lang="en-US" dirty="0" err="1"/>
              <a:t>Fasola</a:t>
            </a:r>
            <a:r>
              <a:rPr lang="en-US" dirty="0"/>
              <a:t> catalog clearly has the highest number of events. Various combinations of all three catalogs were used for modelling in this project. It is important to note that I needed to be very careful in comparing data using these catalogs, because there are variations between each catalog that might skew observations. </a:t>
            </a:r>
          </a:p>
        </p:txBody>
      </p:sp>
      <p:sp>
        <p:nvSpPr>
          <p:cNvPr id="4" name="Slide Number Placeholder 3"/>
          <p:cNvSpPr>
            <a:spLocks noGrp="1"/>
          </p:cNvSpPr>
          <p:nvPr>
            <p:ph type="sldNum" sz="quarter" idx="5"/>
          </p:nvPr>
        </p:nvSpPr>
        <p:spPr/>
        <p:txBody>
          <a:bodyPr/>
          <a:lstStyle/>
          <a:p>
            <a:fld id="{DB3AC47F-0552-9B47-BBC1-3827F888F84B}" type="slidenum">
              <a:rPr lang="en-US" smtClean="0"/>
              <a:t>8</a:t>
            </a:fld>
            <a:endParaRPr lang="en-US"/>
          </a:p>
        </p:txBody>
      </p:sp>
    </p:spTree>
    <p:extLst>
      <p:ext uri="{BB962C8B-B14F-4D97-AF65-F5344CB8AC3E}">
        <p14:creationId xmlns:p14="http://schemas.microsoft.com/office/powerpoint/2010/main" val="3689108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onto EDA, where I looked at many of the features over time and compared them to seismicity. The feature I found most interesting was a comparison of the average volume of water injected/ft of lateral, with data points colored by the daily average size of the earthquake events. In each plot, I show the injection volume per lateral foot over time, the left plot shows seismicity as colored using the USGS/TexNet catalog, while the right shows the same but using the </a:t>
            </a:r>
            <a:r>
              <a:rPr lang="en-US" dirty="0" err="1"/>
              <a:t>Fasola</a:t>
            </a:r>
            <a:r>
              <a:rPr lang="en-US" dirty="0"/>
              <a:t> et al and TexNet combined catalogs. There is a clear increase in the amount of water being injected per lateral foot over time, showing that the completion sizes have grown significantly in recent years. Additionally, the colors of the data points are getting hotter, meaning larger average magnitude of events, as the completion sizes have increased. Despite variations in catalog resolution, I think this is an interesting trend of note.</a:t>
            </a:r>
          </a:p>
        </p:txBody>
      </p:sp>
      <p:sp>
        <p:nvSpPr>
          <p:cNvPr id="4" name="Slide Number Placeholder 3"/>
          <p:cNvSpPr>
            <a:spLocks noGrp="1"/>
          </p:cNvSpPr>
          <p:nvPr>
            <p:ph type="sldNum" sz="quarter" idx="5"/>
          </p:nvPr>
        </p:nvSpPr>
        <p:spPr/>
        <p:txBody>
          <a:bodyPr/>
          <a:lstStyle/>
          <a:p>
            <a:fld id="{DB3AC47F-0552-9B47-BBC1-3827F888F84B}" type="slidenum">
              <a:rPr lang="en-US" smtClean="0"/>
              <a:t>10</a:t>
            </a:fld>
            <a:endParaRPr lang="en-US"/>
          </a:p>
        </p:txBody>
      </p:sp>
    </p:spTree>
    <p:extLst>
      <p:ext uri="{BB962C8B-B14F-4D97-AF65-F5344CB8AC3E}">
        <p14:creationId xmlns:p14="http://schemas.microsoft.com/office/powerpoint/2010/main" val="31724629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6F0F660-73DD-6E41-A566-DEBB33821CFC}" type="datetimeFigureOut">
              <a:rPr lang="en-US" smtClean="0"/>
              <a:t>3/4/21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4DC1BE61-9FC8-B944-B0F5-0A736DB06C5B}" type="slidenum">
              <a:rPr lang="en-US" smtClean="0"/>
              <a:t>‹#›</a:t>
            </a:fld>
            <a:endParaRPr lang="en-US"/>
          </a:p>
        </p:txBody>
      </p:sp>
    </p:spTree>
    <p:extLst>
      <p:ext uri="{BB962C8B-B14F-4D97-AF65-F5344CB8AC3E}">
        <p14:creationId xmlns:p14="http://schemas.microsoft.com/office/powerpoint/2010/main" val="10606520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F0F660-73DD-6E41-A566-DEBB33821CFC}" type="datetimeFigureOut">
              <a:rPr lang="en-US" smtClean="0"/>
              <a:t>3/4/21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C1BE61-9FC8-B944-B0F5-0A736DB06C5B}" type="slidenum">
              <a:rPr lang="en-US" smtClean="0"/>
              <a:t>‹#›</a:t>
            </a:fld>
            <a:endParaRPr lang="en-US"/>
          </a:p>
        </p:txBody>
      </p:sp>
    </p:spTree>
    <p:extLst>
      <p:ext uri="{BB962C8B-B14F-4D97-AF65-F5344CB8AC3E}">
        <p14:creationId xmlns:p14="http://schemas.microsoft.com/office/powerpoint/2010/main" val="365476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F0F660-73DD-6E41-A566-DEBB33821CFC}" type="datetimeFigureOut">
              <a:rPr lang="en-US" smtClean="0"/>
              <a:t>3/4/21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C1BE61-9FC8-B944-B0F5-0A736DB06C5B}" type="slidenum">
              <a:rPr lang="en-US" smtClean="0"/>
              <a:t>‹#›</a:t>
            </a:fld>
            <a:endParaRPr lang="en-US"/>
          </a:p>
        </p:txBody>
      </p:sp>
    </p:spTree>
    <p:extLst>
      <p:ext uri="{BB962C8B-B14F-4D97-AF65-F5344CB8AC3E}">
        <p14:creationId xmlns:p14="http://schemas.microsoft.com/office/powerpoint/2010/main" val="4182128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F0F660-73DD-6E41-A566-DEBB33821CFC}" type="datetimeFigureOut">
              <a:rPr lang="en-US" smtClean="0"/>
              <a:t>3/4/21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C1BE61-9FC8-B944-B0F5-0A736DB06C5B}"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77144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F0F660-73DD-6E41-A566-DEBB33821CFC}" type="datetimeFigureOut">
              <a:rPr lang="en-US" smtClean="0"/>
              <a:t>3/4/21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C1BE61-9FC8-B944-B0F5-0A736DB06C5B}" type="slidenum">
              <a:rPr lang="en-US" smtClean="0"/>
              <a:t>‹#›</a:t>
            </a:fld>
            <a:endParaRPr lang="en-US"/>
          </a:p>
        </p:txBody>
      </p:sp>
    </p:spTree>
    <p:extLst>
      <p:ext uri="{BB962C8B-B14F-4D97-AF65-F5344CB8AC3E}">
        <p14:creationId xmlns:p14="http://schemas.microsoft.com/office/powerpoint/2010/main" val="21912293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6F0F660-73DD-6E41-A566-DEBB33821CFC}" type="datetimeFigureOut">
              <a:rPr lang="en-US" smtClean="0"/>
              <a:t>3/4/21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C1BE61-9FC8-B944-B0F5-0A736DB06C5B}" type="slidenum">
              <a:rPr lang="en-US" smtClean="0"/>
              <a:t>‹#›</a:t>
            </a:fld>
            <a:endParaRPr lang="en-US"/>
          </a:p>
        </p:txBody>
      </p:sp>
    </p:spTree>
    <p:extLst>
      <p:ext uri="{BB962C8B-B14F-4D97-AF65-F5344CB8AC3E}">
        <p14:creationId xmlns:p14="http://schemas.microsoft.com/office/powerpoint/2010/main" val="17745867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96F0F660-73DD-6E41-A566-DEBB33821CFC}" type="datetimeFigureOut">
              <a:rPr lang="en-US" smtClean="0"/>
              <a:t>3/4/21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C1BE61-9FC8-B944-B0F5-0A736DB06C5B}" type="slidenum">
              <a:rPr lang="en-US" smtClean="0"/>
              <a:t>‹#›</a:t>
            </a:fld>
            <a:endParaRPr lang="en-US"/>
          </a:p>
        </p:txBody>
      </p:sp>
    </p:spTree>
    <p:extLst>
      <p:ext uri="{BB962C8B-B14F-4D97-AF65-F5344CB8AC3E}">
        <p14:creationId xmlns:p14="http://schemas.microsoft.com/office/powerpoint/2010/main" val="297570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0F660-73DD-6E41-A566-DEBB33821CFC}"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C1BE61-9FC8-B944-B0F5-0A736DB06C5B}" type="slidenum">
              <a:rPr lang="en-US" smtClean="0"/>
              <a:t>‹#›</a:t>
            </a:fld>
            <a:endParaRPr lang="en-US"/>
          </a:p>
        </p:txBody>
      </p:sp>
    </p:spTree>
    <p:extLst>
      <p:ext uri="{BB962C8B-B14F-4D97-AF65-F5344CB8AC3E}">
        <p14:creationId xmlns:p14="http://schemas.microsoft.com/office/powerpoint/2010/main" val="805315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0F660-73DD-6E41-A566-DEBB33821CFC}"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C1BE61-9FC8-B944-B0F5-0A736DB06C5B}" type="slidenum">
              <a:rPr lang="en-US" smtClean="0"/>
              <a:t>‹#›</a:t>
            </a:fld>
            <a:endParaRPr lang="en-US"/>
          </a:p>
        </p:txBody>
      </p:sp>
    </p:spTree>
    <p:extLst>
      <p:ext uri="{BB962C8B-B14F-4D97-AF65-F5344CB8AC3E}">
        <p14:creationId xmlns:p14="http://schemas.microsoft.com/office/powerpoint/2010/main" val="3415490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F0F660-73DD-6E41-A566-DEBB33821CFC}"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C1BE61-9FC8-B944-B0F5-0A736DB06C5B}" type="slidenum">
              <a:rPr lang="en-US" smtClean="0"/>
              <a:t>‹#›</a:t>
            </a:fld>
            <a:endParaRPr lang="en-US"/>
          </a:p>
        </p:txBody>
      </p:sp>
    </p:spTree>
    <p:extLst>
      <p:ext uri="{BB962C8B-B14F-4D97-AF65-F5344CB8AC3E}">
        <p14:creationId xmlns:p14="http://schemas.microsoft.com/office/powerpoint/2010/main" val="3809370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F0F660-73DD-6E41-A566-DEBB33821CFC}" type="datetimeFigureOut">
              <a:rPr lang="en-US" smtClean="0"/>
              <a:t>3/4/21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C1BE61-9FC8-B944-B0F5-0A736DB06C5B}" type="slidenum">
              <a:rPr lang="en-US" smtClean="0"/>
              <a:t>‹#›</a:t>
            </a:fld>
            <a:endParaRPr lang="en-US"/>
          </a:p>
        </p:txBody>
      </p:sp>
    </p:spTree>
    <p:extLst>
      <p:ext uri="{BB962C8B-B14F-4D97-AF65-F5344CB8AC3E}">
        <p14:creationId xmlns:p14="http://schemas.microsoft.com/office/powerpoint/2010/main" val="4241449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F0F660-73DD-6E41-A566-DEBB33821CFC}" type="datetimeFigureOut">
              <a:rPr lang="en-US" smtClean="0"/>
              <a:t>3/4/21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C1BE61-9FC8-B944-B0F5-0A736DB06C5B}" type="slidenum">
              <a:rPr lang="en-US" smtClean="0"/>
              <a:t>‹#›</a:t>
            </a:fld>
            <a:endParaRPr lang="en-US"/>
          </a:p>
        </p:txBody>
      </p:sp>
    </p:spTree>
    <p:extLst>
      <p:ext uri="{BB962C8B-B14F-4D97-AF65-F5344CB8AC3E}">
        <p14:creationId xmlns:p14="http://schemas.microsoft.com/office/powerpoint/2010/main" val="3397714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F0F660-73DD-6E41-A566-DEBB33821CFC}" type="datetimeFigureOut">
              <a:rPr lang="en-US" smtClean="0"/>
              <a:t>3/4/21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C1BE61-9FC8-B944-B0F5-0A736DB06C5B}" type="slidenum">
              <a:rPr lang="en-US" smtClean="0"/>
              <a:t>‹#›</a:t>
            </a:fld>
            <a:endParaRPr lang="en-US"/>
          </a:p>
        </p:txBody>
      </p:sp>
    </p:spTree>
    <p:extLst>
      <p:ext uri="{BB962C8B-B14F-4D97-AF65-F5344CB8AC3E}">
        <p14:creationId xmlns:p14="http://schemas.microsoft.com/office/powerpoint/2010/main" val="579416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F0F660-73DD-6E41-A566-DEBB33821CFC}" type="datetimeFigureOut">
              <a:rPr lang="en-US" smtClean="0"/>
              <a:t>3/4/21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C1BE61-9FC8-B944-B0F5-0A736DB06C5B}" type="slidenum">
              <a:rPr lang="en-US" smtClean="0"/>
              <a:t>‹#›</a:t>
            </a:fld>
            <a:endParaRPr lang="en-US"/>
          </a:p>
        </p:txBody>
      </p:sp>
    </p:spTree>
    <p:extLst>
      <p:ext uri="{BB962C8B-B14F-4D97-AF65-F5344CB8AC3E}">
        <p14:creationId xmlns:p14="http://schemas.microsoft.com/office/powerpoint/2010/main" val="4206373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F0F660-73DD-6E41-A566-DEBB33821CFC}" type="datetimeFigureOut">
              <a:rPr lang="en-US" smtClean="0"/>
              <a:t>3/4/21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C1BE61-9FC8-B944-B0F5-0A736DB06C5B}" type="slidenum">
              <a:rPr lang="en-US" smtClean="0"/>
              <a:t>‹#›</a:t>
            </a:fld>
            <a:endParaRPr lang="en-US"/>
          </a:p>
        </p:txBody>
      </p:sp>
    </p:spTree>
    <p:extLst>
      <p:ext uri="{BB962C8B-B14F-4D97-AF65-F5344CB8AC3E}">
        <p14:creationId xmlns:p14="http://schemas.microsoft.com/office/powerpoint/2010/main" val="3326655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F0F660-73DD-6E41-A566-DEBB33821CFC}" type="datetimeFigureOut">
              <a:rPr lang="en-US" smtClean="0"/>
              <a:t>3/4/21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C1BE61-9FC8-B944-B0F5-0A736DB06C5B}" type="slidenum">
              <a:rPr lang="en-US" smtClean="0"/>
              <a:t>‹#›</a:t>
            </a:fld>
            <a:endParaRPr lang="en-US"/>
          </a:p>
        </p:txBody>
      </p:sp>
    </p:spTree>
    <p:extLst>
      <p:ext uri="{BB962C8B-B14F-4D97-AF65-F5344CB8AC3E}">
        <p14:creationId xmlns:p14="http://schemas.microsoft.com/office/powerpoint/2010/main" val="1231053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F0F660-73DD-6E41-A566-DEBB33821CFC}" type="datetimeFigureOut">
              <a:rPr lang="en-US" smtClean="0"/>
              <a:t>3/4/21</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DC1BE61-9FC8-B944-B0F5-0A736DB06C5B}" type="slidenum">
              <a:rPr lang="en-US" smtClean="0"/>
              <a:t>‹#›</a:t>
            </a:fld>
            <a:endParaRPr lang="en-US"/>
          </a:p>
        </p:txBody>
      </p:sp>
    </p:spTree>
    <p:extLst>
      <p:ext uri="{BB962C8B-B14F-4D97-AF65-F5344CB8AC3E}">
        <p14:creationId xmlns:p14="http://schemas.microsoft.com/office/powerpoint/2010/main" val="1790051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6F0F660-73DD-6E41-A566-DEBB33821CFC}" type="datetimeFigureOut">
              <a:rPr lang="en-US" smtClean="0"/>
              <a:t>3/4/21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DC1BE61-9FC8-B944-B0F5-0A736DB06C5B}" type="slidenum">
              <a:rPr lang="en-US" smtClean="0"/>
              <a:t>‹#›</a:t>
            </a:fld>
            <a:endParaRPr lang="en-US"/>
          </a:p>
        </p:txBody>
      </p:sp>
    </p:spTree>
    <p:extLst>
      <p:ext uri="{BB962C8B-B14F-4D97-AF65-F5344CB8AC3E}">
        <p14:creationId xmlns:p14="http://schemas.microsoft.com/office/powerpoint/2010/main" val="296471671"/>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 id="214748385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4E8CE-0BD4-274F-B0CB-7FCDF3C1DBA7}"/>
              </a:ext>
            </a:extLst>
          </p:cNvPr>
          <p:cNvSpPr>
            <a:spLocks noGrp="1"/>
          </p:cNvSpPr>
          <p:nvPr>
            <p:ph type="ctrTitle"/>
          </p:nvPr>
        </p:nvSpPr>
        <p:spPr/>
        <p:txBody>
          <a:bodyPr>
            <a:normAutofit/>
          </a:bodyPr>
          <a:lstStyle/>
          <a:p>
            <a:r>
              <a:rPr lang="en-US" dirty="0"/>
              <a:t>predicting Induced Seismicity in the Eagle Ford Shale play</a:t>
            </a:r>
          </a:p>
        </p:txBody>
      </p:sp>
      <p:sp>
        <p:nvSpPr>
          <p:cNvPr id="3" name="Subtitle 2">
            <a:extLst>
              <a:ext uri="{FF2B5EF4-FFF2-40B4-BE49-F238E27FC236}">
                <a16:creationId xmlns:a16="http://schemas.microsoft.com/office/drawing/2014/main" id="{2EF127B6-24A7-2849-860F-6CDE6C4117BC}"/>
              </a:ext>
            </a:extLst>
          </p:cNvPr>
          <p:cNvSpPr>
            <a:spLocks noGrp="1"/>
          </p:cNvSpPr>
          <p:nvPr>
            <p:ph type="subTitle" idx="1"/>
          </p:nvPr>
        </p:nvSpPr>
        <p:spPr/>
        <p:txBody>
          <a:bodyPr>
            <a:normAutofit/>
          </a:bodyPr>
          <a:lstStyle/>
          <a:p>
            <a:r>
              <a:rPr lang="en-US" dirty="0"/>
              <a:t>By: Melissa McMillan</a:t>
            </a:r>
          </a:p>
          <a:p>
            <a:r>
              <a:rPr lang="en-US" dirty="0"/>
              <a:t>March 4, 2021</a:t>
            </a:r>
          </a:p>
        </p:txBody>
      </p:sp>
    </p:spTree>
    <p:extLst>
      <p:ext uri="{BB962C8B-B14F-4D97-AF65-F5344CB8AC3E}">
        <p14:creationId xmlns:p14="http://schemas.microsoft.com/office/powerpoint/2010/main" val="2576413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2B0641-CBBD-D041-A2A9-515CC9F1E504}"/>
              </a:ext>
            </a:extLst>
          </p:cNvPr>
          <p:cNvSpPr>
            <a:spLocks noGrp="1"/>
          </p:cNvSpPr>
          <p:nvPr>
            <p:ph type="title"/>
          </p:nvPr>
        </p:nvSpPr>
        <p:spPr/>
        <p:txBody>
          <a:bodyPr>
            <a:normAutofit/>
          </a:bodyPr>
          <a:lstStyle/>
          <a:p>
            <a:r>
              <a:rPr lang="en-US" sz="2800" dirty="0"/>
              <a:t>EDA: completions have gotten bigger over time</a:t>
            </a:r>
          </a:p>
        </p:txBody>
      </p:sp>
      <p:pic>
        <p:nvPicPr>
          <p:cNvPr id="5" name="Picture 4">
            <a:extLst>
              <a:ext uri="{FF2B5EF4-FFF2-40B4-BE49-F238E27FC236}">
                <a16:creationId xmlns:a16="http://schemas.microsoft.com/office/drawing/2014/main" id="{ADB43CC3-F621-D942-BDD7-CF40DD28535A}"/>
              </a:ext>
            </a:extLst>
          </p:cNvPr>
          <p:cNvPicPr>
            <a:picLocks noChangeAspect="1"/>
          </p:cNvPicPr>
          <p:nvPr/>
        </p:nvPicPr>
        <p:blipFill>
          <a:blip r:embed="rId3"/>
          <a:stretch>
            <a:fillRect/>
          </a:stretch>
        </p:blipFill>
        <p:spPr>
          <a:xfrm>
            <a:off x="6191173" y="2102168"/>
            <a:ext cx="5732263" cy="4320645"/>
          </a:xfrm>
          <a:prstGeom prst="rect">
            <a:avLst/>
          </a:prstGeom>
        </p:spPr>
      </p:pic>
      <p:sp>
        <p:nvSpPr>
          <p:cNvPr id="6" name="TextBox 5">
            <a:extLst>
              <a:ext uri="{FF2B5EF4-FFF2-40B4-BE49-F238E27FC236}">
                <a16:creationId xmlns:a16="http://schemas.microsoft.com/office/drawing/2014/main" id="{D1BB4255-52E3-FF47-A04E-D6B780027B52}"/>
              </a:ext>
            </a:extLst>
          </p:cNvPr>
          <p:cNvSpPr txBox="1"/>
          <p:nvPr/>
        </p:nvSpPr>
        <p:spPr>
          <a:xfrm>
            <a:off x="1918452" y="1749648"/>
            <a:ext cx="2427588" cy="369332"/>
          </a:xfrm>
          <a:prstGeom prst="rect">
            <a:avLst/>
          </a:prstGeom>
          <a:noFill/>
        </p:spPr>
        <p:txBody>
          <a:bodyPr wrap="none" rtlCol="0">
            <a:spAutoFit/>
          </a:bodyPr>
          <a:lstStyle/>
          <a:p>
            <a:r>
              <a:rPr lang="en-US" dirty="0"/>
              <a:t>USGS + TexNet Dataset</a:t>
            </a:r>
          </a:p>
        </p:txBody>
      </p:sp>
      <p:sp>
        <p:nvSpPr>
          <p:cNvPr id="7" name="TextBox 6">
            <a:extLst>
              <a:ext uri="{FF2B5EF4-FFF2-40B4-BE49-F238E27FC236}">
                <a16:creationId xmlns:a16="http://schemas.microsoft.com/office/drawing/2014/main" id="{D170A0A1-F4C5-6C4C-92B1-4C7377CB542B}"/>
              </a:ext>
            </a:extLst>
          </p:cNvPr>
          <p:cNvSpPr txBox="1"/>
          <p:nvPr/>
        </p:nvSpPr>
        <p:spPr>
          <a:xfrm>
            <a:off x="7577732" y="1730296"/>
            <a:ext cx="2959143" cy="369332"/>
          </a:xfrm>
          <a:prstGeom prst="rect">
            <a:avLst/>
          </a:prstGeom>
          <a:noFill/>
        </p:spPr>
        <p:txBody>
          <a:bodyPr wrap="none" rtlCol="0">
            <a:spAutoFit/>
          </a:bodyPr>
          <a:lstStyle/>
          <a:p>
            <a:r>
              <a:rPr lang="en-US" dirty="0" err="1"/>
              <a:t>Fasola</a:t>
            </a:r>
            <a:r>
              <a:rPr lang="en-US" dirty="0"/>
              <a:t> et al + TexNet Dataset</a:t>
            </a:r>
          </a:p>
        </p:txBody>
      </p:sp>
      <p:pic>
        <p:nvPicPr>
          <p:cNvPr id="8" name="Picture 7">
            <a:extLst>
              <a:ext uri="{FF2B5EF4-FFF2-40B4-BE49-F238E27FC236}">
                <a16:creationId xmlns:a16="http://schemas.microsoft.com/office/drawing/2014/main" id="{32FA1F45-3A2C-3A41-92E2-4389F29CABDE}"/>
              </a:ext>
            </a:extLst>
          </p:cNvPr>
          <p:cNvPicPr>
            <a:picLocks noChangeAspect="1"/>
          </p:cNvPicPr>
          <p:nvPr/>
        </p:nvPicPr>
        <p:blipFill>
          <a:blip r:embed="rId4"/>
          <a:stretch>
            <a:fillRect/>
          </a:stretch>
        </p:blipFill>
        <p:spPr>
          <a:xfrm>
            <a:off x="250516" y="2102168"/>
            <a:ext cx="5763460" cy="4320645"/>
          </a:xfrm>
          <a:prstGeom prst="rect">
            <a:avLst/>
          </a:prstGeom>
        </p:spPr>
      </p:pic>
      <p:sp>
        <p:nvSpPr>
          <p:cNvPr id="9" name="TextBox 8">
            <a:extLst>
              <a:ext uri="{FF2B5EF4-FFF2-40B4-BE49-F238E27FC236}">
                <a16:creationId xmlns:a16="http://schemas.microsoft.com/office/drawing/2014/main" id="{B9408608-5238-6D4F-97AA-E4222F0B8737}"/>
              </a:ext>
            </a:extLst>
          </p:cNvPr>
          <p:cNvSpPr txBox="1"/>
          <p:nvPr/>
        </p:nvSpPr>
        <p:spPr>
          <a:xfrm>
            <a:off x="7156439" y="6452687"/>
            <a:ext cx="3661965" cy="276999"/>
          </a:xfrm>
          <a:prstGeom prst="rect">
            <a:avLst/>
          </a:prstGeom>
          <a:noFill/>
        </p:spPr>
        <p:txBody>
          <a:bodyPr wrap="none" rtlCol="0">
            <a:spAutoFit/>
          </a:bodyPr>
          <a:lstStyle/>
          <a:p>
            <a:r>
              <a:rPr lang="en-US" sz="1200" dirty="0" err="1"/>
              <a:t>Fasola</a:t>
            </a:r>
            <a:r>
              <a:rPr lang="en-US" sz="1200" dirty="0"/>
              <a:t> et al catalog has time range 3/2014 - 12/2018 </a:t>
            </a:r>
          </a:p>
        </p:txBody>
      </p:sp>
      <p:grpSp>
        <p:nvGrpSpPr>
          <p:cNvPr id="10" name="Group 9">
            <a:extLst>
              <a:ext uri="{FF2B5EF4-FFF2-40B4-BE49-F238E27FC236}">
                <a16:creationId xmlns:a16="http://schemas.microsoft.com/office/drawing/2014/main" id="{F96776E1-9817-E943-BF24-CF358BE87F38}"/>
              </a:ext>
            </a:extLst>
          </p:cNvPr>
          <p:cNvGrpSpPr/>
          <p:nvPr/>
        </p:nvGrpSpPr>
        <p:grpSpPr>
          <a:xfrm>
            <a:off x="820605" y="2295144"/>
            <a:ext cx="2208874" cy="3785616"/>
            <a:chOff x="2896293" y="2340864"/>
            <a:chExt cx="2208874" cy="3785616"/>
          </a:xfrm>
        </p:grpSpPr>
        <p:cxnSp>
          <p:nvCxnSpPr>
            <p:cNvPr id="11" name="Straight Connector 10">
              <a:extLst>
                <a:ext uri="{FF2B5EF4-FFF2-40B4-BE49-F238E27FC236}">
                  <a16:creationId xmlns:a16="http://schemas.microsoft.com/office/drawing/2014/main" id="{C95307C1-EA73-9949-A8E5-CB2489B89718}"/>
                </a:ext>
              </a:extLst>
            </p:cNvPr>
            <p:cNvCxnSpPr/>
            <p:nvPr/>
          </p:nvCxnSpPr>
          <p:spPr>
            <a:xfrm>
              <a:off x="3986784" y="2395728"/>
              <a:ext cx="0" cy="3730752"/>
            </a:xfrm>
            <a:prstGeom prst="line">
              <a:avLst/>
            </a:prstGeom>
            <a:ln>
              <a:solidFill>
                <a:srgbClr val="C00000">
                  <a:alpha val="99000"/>
                </a:srgb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9C22EC1-7EAF-7F4C-93E8-31B69E500198}"/>
                </a:ext>
              </a:extLst>
            </p:cNvPr>
            <p:cNvSpPr txBox="1"/>
            <p:nvPr/>
          </p:nvSpPr>
          <p:spPr>
            <a:xfrm>
              <a:off x="2896293" y="2340864"/>
              <a:ext cx="1058303" cy="276999"/>
            </a:xfrm>
            <a:prstGeom prst="rect">
              <a:avLst/>
            </a:prstGeom>
            <a:noFill/>
          </p:spPr>
          <p:txBody>
            <a:bodyPr wrap="none" rtlCol="0">
              <a:spAutoFit/>
            </a:bodyPr>
            <a:lstStyle/>
            <a:p>
              <a:r>
                <a:rPr lang="en-US" sz="1200" dirty="0">
                  <a:solidFill>
                    <a:srgbClr val="C00000"/>
                  </a:solidFill>
                </a:rPr>
                <a:t>USGS catalog</a:t>
              </a:r>
            </a:p>
          </p:txBody>
        </p:sp>
        <p:sp>
          <p:nvSpPr>
            <p:cNvPr id="13" name="TextBox 12">
              <a:extLst>
                <a:ext uri="{FF2B5EF4-FFF2-40B4-BE49-F238E27FC236}">
                  <a16:creationId xmlns:a16="http://schemas.microsoft.com/office/drawing/2014/main" id="{9284FF2C-BD36-434B-8AFB-57D55E17D15E}"/>
                </a:ext>
              </a:extLst>
            </p:cNvPr>
            <p:cNvSpPr txBox="1"/>
            <p:nvPr/>
          </p:nvSpPr>
          <p:spPr>
            <a:xfrm>
              <a:off x="3986784" y="2350007"/>
              <a:ext cx="1118383" cy="276999"/>
            </a:xfrm>
            <a:prstGeom prst="rect">
              <a:avLst/>
            </a:prstGeom>
            <a:noFill/>
          </p:spPr>
          <p:txBody>
            <a:bodyPr wrap="none" rtlCol="0">
              <a:spAutoFit/>
            </a:bodyPr>
            <a:lstStyle/>
            <a:p>
              <a:r>
                <a:rPr lang="en-US" sz="1200" dirty="0">
                  <a:solidFill>
                    <a:srgbClr val="C00000"/>
                  </a:solidFill>
                </a:rPr>
                <a:t>TexNet catalog</a:t>
              </a:r>
            </a:p>
          </p:txBody>
        </p:sp>
      </p:grpSp>
      <p:grpSp>
        <p:nvGrpSpPr>
          <p:cNvPr id="14" name="Group 13">
            <a:extLst>
              <a:ext uri="{FF2B5EF4-FFF2-40B4-BE49-F238E27FC236}">
                <a16:creationId xmlns:a16="http://schemas.microsoft.com/office/drawing/2014/main" id="{16D520A6-AA52-BA4F-B596-05A480B01F28}"/>
              </a:ext>
            </a:extLst>
          </p:cNvPr>
          <p:cNvGrpSpPr/>
          <p:nvPr/>
        </p:nvGrpSpPr>
        <p:grpSpPr>
          <a:xfrm>
            <a:off x="8785029" y="2295144"/>
            <a:ext cx="2208874" cy="3776472"/>
            <a:chOff x="2896293" y="2350008"/>
            <a:chExt cx="2208874" cy="3776472"/>
          </a:xfrm>
        </p:grpSpPr>
        <p:cxnSp>
          <p:nvCxnSpPr>
            <p:cNvPr id="15" name="Straight Connector 14">
              <a:extLst>
                <a:ext uri="{FF2B5EF4-FFF2-40B4-BE49-F238E27FC236}">
                  <a16:creationId xmlns:a16="http://schemas.microsoft.com/office/drawing/2014/main" id="{4A37087C-7C2E-B24C-8A0D-6D30AF69B7E9}"/>
                </a:ext>
              </a:extLst>
            </p:cNvPr>
            <p:cNvCxnSpPr/>
            <p:nvPr/>
          </p:nvCxnSpPr>
          <p:spPr>
            <a:xfrm>
              <a:off x="3986784" y="2395728"/>
              <a:ext cx="0" cy="3730752"/>
            </a:xfrm>
            <a:prstGeom prst="line">
              <a:avLst/>
            </a:prstGeom>
            <a:ln>
              <a:solidFill>
                <a:srgbClr val="C00000">
                  <a:alpha val="99000"/>
                </a:srgb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E200BE3-ED38-3A47-BDF8-96620C2C94B6}"/>
                </a:ext>
              </a:extLst>
            </p:cNvPr>
            <p:cNvSpPr txBox="1"/>
            <p:nvPr/>
          </p:nvSpPr>
          <p:spPr>
            <a:xfrm>
              <a:off x="2896293" y="2350008"/>
              <a:ext cx="1090491" cy="276999"/>
            </a:xfrm>
            <a:prstGeom prst="rect">
              <a:avLst/>
            </a:prstGeom>
            <a:noFill/>
          </p:spPr>
          <p:txBody>
            <a:bodyPr wrap="none" rtlCol="0">
              <a:spAutoFit/>
            </a:bodyPr>
            <a:lstStyle/>
            <a:p>
              <a:r>
                <a:rPr lang="en-US" sz="1200" dirty="0" err="1">
                  <a:solidFill>
                    <a:srgbClr val="C00000"/>
                  </a:solidFill>
                </a:rPr>
                <a:t>Fasola</a:t>
              </a:r>
              <a:r>
                <a:rPr lang="en-US" sz="1200" dirty="0">
                  <a:solidFill>
                    <a:srgbClr val="C00000"/>
                  </a:solidFill>
                </a:rPr>
                <a:t> catalog</a:t>
              </a:r>
            </a:p>
          </p:txBody>
        </p:sp>
        <p:sp>
          <p:nvSpPr>
            <p:cNvPr id="17" name="TextBox 16">
              <a:extLst>
                <a:ext uri="{FF2B5EF4-FFF2-40B4-BE49-F238E27FC236}">
                  <a16:creationId xmlns:a16="http://schemas.microsoft.com/office/drawing/2014/main" id="{C27407FB-EB43-2A45-8D3F-5ECFF9DF4314}"/>
                </a:ext>
              </a:extLst>
            </p:cNvPr>
            <p:cNvSpPr txBox="1"/>
            <p:nvPr/>
          </p:nvSpPr>
          <p:spPr>
            <a:xfrm>
              <a:off x="3986784" y="2359151"/>
              <a:ext cx="1118383" cy="276999"/>
            </a:xfrm>
            <a:prstGeom prst="rect">
              <a:avLst/>
            </a:prstGeom>
            <a:noFill/>
          </p:spPr>
          <p:txBody>
            <a:bodyPr wrap="none" rtlCol="0">
              <a:spAutoFit/>
            </a:bodyPr>
            <a:lstStyle/>
            <a:p>
              <a:r>
                <a:rPr lang="en-US" sz="1200" dirty="0">
                  <a:solidFill>
                    <a:srgbClr val="C00000"/>
                  </a:solidFill>
                </a:rPr>
                <a:t>TexNet catalog</a:t>
              </a:r>
            </a:p>
          </p:txBody>
        </p:sp>
      </p:grpSp>
    </p:spTree>
    <p:extLst>
      <p:ext uri="{BB962C8B-B14F-4D97-AF65-F5344CB8AC3E}">
        <p14:creationId xmlns:p14="http://schemas.microsoft.com/office/powerpoint/2010/main" val="1637046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B2BA7-8549-5843-B392-84FEFB099ACE}"/>
              </a:ext>
            </a:extLst>
          </p:cNvPr>
          <p:cNvSpPr>
            <a:spLocks noGrp="1"/>
          </p:cNvSpPr>
          <p:nvPr>
            <p:ph type="title"/>
          </p:nvPr>
        </p:nvSpPr>
        <p:spPr/>
        <p:txBody>
          <a:bodyPr>
            <a:normAutofit/>
          </a:bodyPr>
          <a:lstStyle/>
          <a:p>
            <a:r>
              <a:rPr lang="en-US" sz="2800" dirty="0"/>
              <a:t>EDA: completions (</a:t>
            </a:r>
            <a:r>
              <a:rPr lang="en-US" sz="2800" dirty="0" err="1"/>
              <a:t>fracs</a:t>
            </a:r>
            <a:r>
              <a:rPr lang="en-US" sz="2800" dirty="0"/>
              <a:t>) have gotten bigger over time</a:t>
            </a:r>
          </a:p>
        </p:txBody>
      </p:sp>
      <p:pic>
        <p:nvPicPr>
          <p:cNvPr id="4" name="Picture 3">
            <a:extLst>
              <a:ext uri="{FF2B5EF4-FFF2-40B4-BE49-F238E27FC236}">
                <a16:creationId xmlns:a16="http://schemas.microsoft.com/office/drawing/2014/main" id="{205625F3-9C38-3F4E-9E4B-823C2CDA6F51}"/>
              </a:ext>
            </a:extLst>
          </p:cNvPr>
          <p:cNvPicPr>
            <a:picLocks noChangeAspect="1"/>
          </p:cNvPicPr>
          <p:nvPr/>
        </p:nvPicPr>
        <p:blipFill>
          <a:blip r:embed="rId3"/>
          <a:stretch>
            <a:fillRect/>
          </a:stretch>
        </p:blipFill>
        <p:spPr>
          <a:xfrm>
            <a:off x="3050984" y="2097088"/>
            <a:ext cx="6086856" cy="4565142"/>
          </a:xfrm>
          <a:prstGeom prst="rect">
            <a:avLst/>
          </a:prstGeom>
        </p:spPr>
      </p:pic>
      <p:sp>
        <p:nvSpPr>
          <p:cNvPr id="6" name="TextBox 5">
            <a:extLst>
              <a:ext uri="{FF2B5EF4-FFF2-40B4-BE49-F238E27FC236}">
                <a16:creationId xmlns:a16="http://schemas.microsoft.com/office/drawing/2014/main" id="{D760E8AE-4434-6945-AC4D-87A991C81F7F}"/>
              </a:ext>
            </a:extLst>
          </p:cNvPr>
          <p:cNvSpPr txBox="1"/>
          <p:nvPr/>
        </p:nvSpPr>
        <p:spPr>
          <a:xfrm>
            <a:off x="4295402" y="1700324"/>
            <a:ext cx="3612399" cy="369332"/>
          </a:xfrm>
          <a:prstGeom prst="rect">
            <a:avLst/>
          </a:prstGeom>
          <a:noFill/>
        </p:spPr>
        <p:txBody>
          <a:bodyPr wrap="none" rtlCol="0">
            <a:spAutoFit/>
          </a:bodyPr>
          <a:lstStyle/>
          <a:p>
            <a:r>
              <a:rPr lang="en-US" dirty="0"/>
              <a:t>All 3 Catalogs- For Historical Context</a:t>
            </a:r>
          </a:p>
        </p:txBody>
      </p:sp>
    </p:spTree>
    <p:extLst>
      <p:ext uri="{BB962C8B-B14F-4D97-AF65-F5344CB8AC3E}">
        <p14:creationId xmlns:p14="http://schemas.microsoft.com/office/powerpoint/2010/main" val="467239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C2B0641-CBBD-D041-A2A9-515CC9F1E504}"/>
              </a:ext>
            </a:extLst>
          </p:cNvPr>
          <p:cNvSpPr>
            <a:spLocks noGrp="1"/>
          </p:cNvSpPr>
          <p:nvPr>
            <p:ph type="title"/>
          </p:nvPr>
        </p:nvSpPr>
        <p:spPr>
          <a:xfrm>
            <a:off x="1141412" y="618518"/>
            <a:ext cx="10361739" cy="1478570"/>
          </a:xfrm>
        </p:spPr>
        <p:txBody>
          <a:bodyPr>
            <a:normAutofit/>
          </a:bodyPr>
          <a:lstStyle/>
          <a:p>
            <a:r>
              <a:rPr lang="en-US" sz="2800" dirty="0"/>
              <a:t>Again, completions have gotten bigger over time</a:t>
            </a:r>
          </a:p>
        </p:txBody>
      </p:sp>
      <p:sp>
        <p:nvSpPr>
          <p:cNvPr id="6" name="TextBox 5">
            <a:extLst>
              <a:ext uri="{FF2B5EF4-FFF2-40B4-BE49-F238E27FC236}">
                <a16:creationId xmlns:a16="http://schemas.microsoft.com/office/drawing/2014/main" id="{D1BB4255-52E3-FF47-A04E-D6B780027B52}"/>
              </a:ext>
            </a:extLst>
          </p:cNvPr>
          <p:cNvSpPr txBox="1"/>
          <p:nvPr/>
        </p:nvSpPr>
        <p:spPr>
          <a:xfrm>
            <a:off x="2081786" y="1735884"/>
            <a:ext cx="2427588" cy="369332"/>
          </a:xfrm>
          <a:prstGeom prst="rect">
            <a:avLst/>
          </a:prstGeom>
          <a:noFill/>
        </p:spPr>
        <p:txBody>
          <a:bodyPr wrap="none" rtlCol="0">
            <a:spAutoFit/>
          </a:bodyPr>
          <a:lstStyle/>
          <a:p>
            <a:r>
              <a:rPr lang="en-US" dirty="0"/>
              <a:t>USGS + TexNet Dataset</a:t>
            </a:r>
          </a:p>
        </p:txBody>
      </p:sp>
      <p:sp>
        <p:nvSpPr>
          <p:cNvPr id="7" name="TextBox 6">
            <a:extLst>
              <a:ext uri="{FF2B5EF4-FFF2-40B4-BE49-F238E27FC236}">
                <a16:creationId xmlns:a16="http://schemas.microsoft.com/office/drawing/2014/main" id="{D170A0A1-F4C5-6C4C-92B1-4C7377CB542B}"/>
              </a:ext>
            </a:extLst>
          </p:cNvPr>
          <p:cNvSpPr txBox="1"/>
          <p:nvPr/>
        </p:nvSpPr>
        <p:spPr>
          <a:xfrm>
            <a:off x="7719041" y="1735884"/>
            <a:ext cx="2959143" cy="369332"/>
          </a:xfrm>
          <a:prstGeom prst="rect">
            <a:avLst/>
          </a:prstGeom>
          <a:noFill/>
        </p:spPr>
        <p:txBody>
          <a:bodyPr wrap="none" rtlCol="0">
            <a:spAutoFit/>
          </a:bodyPr>
          <a:lstStyle/>
          <a:p>
            <a:r>
              <a:rPr lang="en-US" dirty="0" err="1"/>
              <a:t>Fasola</a:t>
            </a:r>
            <a:r>
              <a:rPr lang="en-US" dirty="0"/>
              <a:t> et al + TexNet Dataset</a:t>
            </a:r>
          </a:p>
        </p:txBody>
      </p:sp>
      <p:pic>
        <p:nvPicPr>
          <p:cNvPr id="2" name="Picture 1">
            <a:extLst>
              <a:ext uri="{FF2B5EF4-FFF2-40B4-BE49-F238E27FC236}">
                <a16:creationId xmlns:a16="http://schemas.microsoft.com/office/drawing/2014/main" id="{B06E75FE-F0B5-CA4A-8295-6F1BBB626E92}"/>
              </a:ext>
            </a:extLst>
          </p:cNvPr>
          <p:cNvPicPr>
            <a:picLocks noChangeAspect="1"/>
          </p:cNvPicPr>
          <p:nvPr/>
        </p:nvPicPr>
        <p:blipFill>
          <a:blip r:embed="rId2"/>
          <a:stretch>
            <a:fillRect/>
          </a:stretch>
        </p:blipFill>
        <p:spPr>
          <a:xfrm>
            <a:off x="528602" y="2105216"/>
            <a:ext cx="5533956" cy="4176712"/>
          </a:xfrm>
          <a:prstGeom prst="rect">
            <a:avLst/>
          </a:prstGeom>
        </p:spPr>
      </p:pic>
      <p:pic>
        <p:nvPicPr>
          <p:cNvPr id="3" name="Picture 2">
            <a:extLst>
              <a:ext uri="{FF2B5EF4-FFF2-40B4-BE49-F238E27FC236}">
                <a16:creationId xmlns:a16="http://schemas.microsoft.com/office/drawing/2014/main" id="{398712A6-F3FF-4042-B104-FB1CE06745B8}"/>
              </a:ext>
            </a:extLst>
          </p:cNvPr>
          <p:cNvPicPr>
            <a:picLocks noChangeAspect="1"/>
          </p:cNvPicPr>
          <p:nvPr/>
        </p:nvPicPr>
        <p:blipFill>
          <a:blip r:embed="rId3"/>
          <a:stretch>
            <a:fillRect/>
          </a:stretch>
        </p:blipFill>
        <p:spPr>
          <a:xfrm>
            <a:off x="6343383" y="2105216"/>
            <a:ext cx="5541305" cy="4176712"/>
          </a:xfrm>
          <a:prstGeom prst="rect">
            <a:avLst/>
          </a:prstGeom>
        </p:spPr>
      </p:pic>
      <p:sp>
        <p:nvSpPr>
          <p:cNvPr id="9" name="TextBox 8">
            <a:extLst>
              <a:ext uri="{FF2B5EF4-FFF2-40B4-BE49-F238E27FC236}">
                <a16:creationId xmlns:a16="http://schemas.microsoft.com/office/drawing/2014/main" id="{B0D665BB-48DA-D745-A050-2312ABFDB393}"/>
              </a:ext>
            </a:extLst>
          </p:cNvPr>
          <p:cNvSpPr txBox="1"/>
          <p:nvPr/>
        </p:nvSpPr>
        <p:spPr>
          <a:xfrm>
            <a:off x="7367631" y="6361247"/>
            <a:ext cx="3661965" cy="276999"/>
          </a:xfrm>
          <a:prstGeom prst="rect">
            <a:avLst/>
          </a:prstGeom>
          <a:noFill/>
        </p:spPr>
        <p:txBody>
          <a:bodyPr wrap="none" rtlCol="0">
            <a:spAutoFit/>
          </a:bodyPr>
          <a:lstStyle/>
          <a:p>
            <a:r>
              <a:rPr lang="en-US" sz="1200" dirty="0" err="1"/>
              <a:t>Fasola</a:t>
            </a:r>
            <a:r>
              <a:rPr lang="en-US" sz="1200" dirty="0"/>
              <a:t> et al catalog has time range 3/2014 - 12/2018 </a:t>
            </a:r>
          </a:p>
        </p:txBody>
      </p:sp>
      <p:grpSp>
        <p:nvGrpSpPr>
          <p:cNvPr id="10" name="Group 9">
            <a:extLst>
              <a:ext uri="{FF2B5EF4-FFF2-40B4-BE49-F238E27FC236}">
                <a16:creationId xmlns:a16="http://schemas.microsoft.com/office/drawing/2014/main" id="{0CC9CFD4-3DBA-874D-889B-2631C09FE12C}"/>
              </a:ext>
            </a:extLst>
          </p:cNvPr>
          <p:cNvGrpSpPr/>
          <p:nvPr/>
        </p:nvGrpSpPr>
        <p:grpSpPr>
          <a:xfrm>
            <a:off x="1195509" y="2283904"/>
            <a:ext cx="2080858" cy="3641408"/>
            <a:chOff x="3006021" y="2494216"/>
            <a:chExt cx="2080858" cy="3641408"/>
          </a:xfrm>
        </p:grpSpPr>
        <p:cxnSp>
          <p:nvCxnSpPr>
            <p:cNvPr id="11" name="Straight Connector 10">
              <a:extLst>
                <a:ext uri="{FF2B5EF4-FFF2-40B4-BE49-F238E27FC236}">
                  <a16:creationId xmlns:a16="http://schemas.microsoft.com/office/drawing/2014/main" id="{CDF1F13E-6CC9-A847-B963-285965651E92}"/>
                </a:ext>
              </a:extLst>
            </p:cNvPr>
            <p:cNvCxnSpPr>
              <a:cxnSpLocks/>
            </p:cNvCxnSpPr>
            <p:nvPr/>
          </p:nvCxnSpPr>
          <p:spPr>
            <a:xfrm>
              <a:off x="3986784" y="2543372"/>
              <a:ext cx="0" cy="3592252"/>
            </a:xfrm>
            <a:prstGeom prst="line">
              <a:avLst/>
            </a:prstGeom>
            <a:ln>
              <a:solidFill>
                <a:srgbClr val="C00000">
                  <a:alpha val="99000"/>
                </a:srgb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F33F216-78F8-9049-AC06-A94101C4AED8}"/>
                </a:ext>
              </a:extLst>
            </p:cNvPr>
            <p:cNvSpPr txBox="1"/>
            <p:nvPr/>
          </p:nvSpPr>
          <p:spPr>
            <a:xfrm>
              <a:off x="3006021" y="2496312"/>
              <a:ext cx="1058303" cy="276999"/>
            </a:xfrm>
            <a:prstGeom prst="rect">
              <a:avLst/>
            </a:prstGeom>
            <a:noFill/>
          </p:spPr>
          <p:txBody>
            <a:bodyPr wrap="none" rtlCol="0">
              <a:spAutoFit/>
            </a:bodyPr>
            <a:lstStyle/>
            <a:p>
              <a:r>
                <a:rPr lang="en-US" sz="1200" dirty="0">
                  <a:solidFill>
                    <a:srgbClr val="C00000"/>
                  </a:solidFill>
                </a:rPr>
                <a:t>USGS catalog</a:t>
              </a:r>
            </a:p>
          </p:txBody>
        </p:sp>
        <p:sp>
          <p:nvSpPr>
            <p:cNvPr id="13" name="TextBox 12">
              <a:extLst>
                <a:ext uri="{FF2B5EF4-FFF2-40B4-BE49-F238E27FC236}">
                  <a16:creationId xmlns:a16="http://schemas.microsoft.com/office/drawing/2014/main" id="{49380320-2671-DB4A-BDB8-A43F1F916938}"/>
                </a:ext>
              </a:extLst>
            </p:cNvPr>
            <p:cNvSpPr txBox="1"/>
            <p:nvPr/>
          </p:nvSpPr>
          <p:spPr>
            <a:xfrm>
              <a:off x="3968496" y="2494216"/>
              <a:ext cx="1118383" cy="276999"/>
            </a:xfrm>
            <a:prstGeom prst="rect">
              <a:avLst/>
            </a:prstGeom>
            <a:noFill/>
          </p:spPr>
          <p:txBody>
            <a:bodyPr wrap="none" rtlCol="0">
              <a:spAutoFit/>
            </a:bodyPr>
            <a:lstStyle/>
            <a:p>
              <a:r>
                <a:rPr lang="en-US" sz="1200" dirty="0">
                  <a:solidFill>
                    <a:srgbClr val="C00000"/>
                  </a:solidFill>
                </a:rPr>
                <a:t>TexNet catalog</a:t>
              </a:r>
            </a:p>
          </p:txBody>
        </p:sp>
      </p:grpSp>
      <p:grpSp>
        <p:nvGrpSpPr>
          <p:cNvPr id="15" name="Group 14">
            <a:extLst>
              <a:ext uri="{FF2B5EF4-FFF2-40B4-BE49-F238E27FC236}">
                <a16:creationId xmlns:a16="http://schemas.microsoft.com/office/drawing/2014/main" id="{9E1F3CAE-6AE9-1C41-8EA4-B7B8A44808EA}"/>
              </a:ext>
            </a:extLst>
          </p:cNvPr>
          <p:cNvGrpSpPr/>
          <p:nvPr/>
        </p:nvGrpSpPr>
        <p:grpSpPr>
          <a:xfrm>
            <a:off x="8831164" y="2284965"/>
            <a:ext cx="2208459" cy="3664803"/>
            <a:chOff x="2896708" y="2467845"/>
            <a:chExt cx="2208459" cy="3664803"/>
          </a:xfrm>
        </p:grpSpPr>
        <p:cxnSp>
          <p:nvCxnSpPr>
            <p:cNvPr id="16" name="Straight Connector 15">
              <a:extLst>
                <a:ext uri="{FF2B5EF4-FFF2-40B4-BE49-F238E27FC236}">
                  <a16:creationId xmlns:a16="http://schemas.microsoft.com/office/drawing/2014/main" id="{9C8EE707-95FB-884E-89F0-7B94C072AA98}"/>
                </a:ext>
              </a:extLst>
            </p:cNvPr>
            <p:cNvCxnSpPr>
              <a:cxnSpLocks/>
            </p:cNvCxnSpPr>
            <p:nvPr/>
          </p:nvCxnSpPr>
          <p:spPr>
            <a:xfrm>
              <a:off x="3986784" y="2540395"/>
              <a:ext cx="0" cy="3592253"/>
            </a:xfrm>
            <a:prstGeom prst="line">
              <a:avLst/>
            </a:prstGeom>
            <a:ln>
              <a:solidFill>
                <a:srgbClr val="C00000">
                  <a:alpha val="99000"/>
                </a:srgb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2A6A049-A3CA-B84A-BC30-27381B08ACF7}"/>
                </a:ext>
              </a:extLst>
            </p:cNvPr>
            <p:cNvSpPr txBox="1"/>
            <p:nvPr/>
          </p:nvSpPr>
          <p:spPr>
            <a:xfrm>
              <a:off x="2896708" y="2467845"/>
              <a:ext cx="1090491" cy="276999"/>
            </a:xfrm>
            <a:prstGeom prst="rect">
              <a:avLst/>
            </a:prstGeom>
            <a:noFill/>
          </p:spPr>
          <p:txBody>
            <a:bodyPr wrap="none" rtlCol="0">
              <a:spAutoFit/>
            </a:bodyPr>
            <a:lstStyle/>
            <a:p>
              <a:r>
                <a:rPr lang="en-US" sz="1200" dirty="0" err="1">
                  <a:solidFill>
                    <a:srgbClr val="C00000"/>
                  </a:solidFill>
                </a:rPr>
                <a:t>Fasola</a:t>
              </a:r>
              <a:r>
                <a:rPr lang="en-US" sz="1200" dirty="0">
                  <a:solidFill>
                    <a:srgbClr val="C00000"/>
                  </a:solidFill>
                </a:rPr>
                <a:t> catalog</a:t>
              </a:r>
            </a:p>
          </p:txBody>
        </p:sp>
        <p:sp>
          <p:nvSpPr>
            <p:cNvPr id="18" name="TextBox 17">
              <a:extLst>
                <a:ext uri="{FF2B5EF4-FFF2-40B4-BE49-F238E27FC236}">
                  <a16:creationId xmlns:a16="http://schemas.microsoft.com/office/drawing/2014/main" id="{9A1CBFDD-3A59-7445-976A-E8AB6301EE19}"/>
                </a:ext>
              </a:extLst>
            </p:cNvPr>
            <p:cNvSpPr txBox="1"/>
            <p:nvPr/>
          </p:nvSpPr>
          <p:spPr>
            <a:xfrm>
              <a:off x="3986784" y="2475047"/>
              <a:ext cx="1118383" cy="276999"/>
            </a:xfrm>
            <a:prstGeom prst="rect">
              <a:avLst/>
            </a:prstGeom>
            <a:noFill/>
          </p:spPr>
          <p:txBody>
            <a:bodyPr wrap="none" rtlCol="0">
              <a:spAutoFit/>
            </a:bodyPr>
            <a:lstStyle/>
            <a:p>
              <a:r>
                <a:rPr lang="en-US" sz="1200" dirty="0">
                  <a:solidFill>
                    <a:srgbClr val="C00000"/>
                  </a:solidFill>
                </a:rPr>
                <a:t>TexNet catalog</a:t>
              </a:r>
            </a:p>
          </p:txBody>
        </p:sp>
      </p:grpSp>
    </p:spTree>
    <p:extLst>
      <p:ext uri="{BB962C8B-B14F-4D97-AF65-F5344CB8AC3E}">
        <p14:creationId xmlns:p14="http://schemas.microsoft.com/office/powerpoint/2010/main" val="1192762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A203D-F95F-B94D-ABA5-94EF3BAF2FB2}"/>
              </a:ext>
            </a:extLst>
          </p:cNvPr>
          <p:cNvSpPr>
            <a:spLocks noGrp="1"/>
          </p:cNvSpPr>
          <p:nvPr>
            <p:ph type="title"/>
          </p:nvPr>
        </p:nvSpPr>
        <p:spPr/>
        <p:txBody>
          <a:bodyPr/>
          <a:lstStyle/>
          <a:p>
            <a:r>
              <a:rPr lang="en-US" dirty="0"/>
              <a:t>ARIMA/SARIMA Models</a:t>
            </a:r>
          </a:p>
        </p:txBody>
      </p:sp>
      <p:sp>
        <p:nvSpPr>
          <p:cNvPr id="3" name="Content Placeholder 2">
            <a:extLst>
              <a:ext uri="{FF2B5EF4-FFF2-40B4-BE49-F238E27FC236}">
                <a16:creationId xmlns:a16="http://schemas.microsoft.com/office/drawing/2014/main" id="{3ADA5FC7-091F-8A4B-9A45-148F1FF8AC8E}"/>
              </a:ext>
            </a:extLst>
          </p:cNvPr>
          <p:cNvSpPr>
            <a:spLocks noGrp="1"/>
          </p:cNvSpPr>
          <p:nvPr>
            <p:ph idx="1"/>
          </p:nvPr>
        </p:nvSpPr>
        <p:spPr>
          <a:xfrm>
            <a:off x="1141412" y="2097088"/>
            <a:ext cx="9905999" cy="3541714"/>
          </a:xfrm>
        </p:spPr>
        <p:txBody>
          <a:bodyPr>
            <a:normAutofit fontScale="92500" lnSpcReduction="20000"/>
          </a:bodyPr>
          <a:lstStyle/>
          <a:p>
            <a:r>
              <a:rPr lang="en-US" dirty="0"/>
              <a:t>Different Features</a:t>
            </a:r>
          </a:p>
          <a:p>
            <a:r>
              <a:rPr lang="en-US" dirty="0"/>
              <a:t>Different Targets</a:t>
            </a:r>
          </a:p>
          <a:p>
            <a:pPr lvl="1">
              <a:buFontTx/>
              <a:buChar char="-"/>
            </a:pPr>
            <a:r>
              <a:rPr lang="en-US" dirty="0"/>
              <a:t>Daily Average Magnitude</a:t>
            </a:r>
          </a:p>
          <a:p>
            <a:pPr lvl="1">
              <a:buFontTx/>
              <a:buChar char="-"/>
            </a:pPr>
            <a:r>
              <a:rPr lang="en-US" dirty="0"/>
              <a:t>Daily Sum of Magnitudes</a:t>
            </a:r>
          </a:p>
          <a:p>
            <a:pPr lvl="1">
              <a:buFontTx/>
              <a:buChar char="-"/>
            </a:pPr>
            <a:r>
              <a:rPr lang="en-US" dirty="0"/>
              <a:t>Daily Count of Events </a:t>
            </a:r>
          </a:p>
          <a:p>
            <a:r>
              <a:rPr lang="en-US" dirty="0"/>
              <a:t>Used AIC and RMSE as metrics</a:t>
            </a:r>
          </a:p>
          <a:p>
            <a:r>
              <a:rPr lang="en-US" dirty="0"/>
              <a:t>Resampled to Weekly Data</a:t>
            </a:r>
          </a:p>
          <a:p>
            <a:r>
              <a:rPr lang="en-US" dirty="0"/>
              <a:t>Modelled each Catalog</a:t>
            </a:r>
          </a:p>
        </p:txBody>
      </p:sp>
    </p:spTree>
    <p:extLst>
      <p:ext uri="{BB962C8B-B14F-4D97-AF65-F5344CB8AC3E}">
        <p14:creationId xmlns:p14="http://schemas.microsoft.com/office/powerpoint/2010/main" val="42795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CCAB-1078-B54C-A25C-C42DE81100AD}"/>
              </a:ext>
            </a:extLst>
          </p:cNvPr>
          <p:cNvSpPr>
            <a:spLocks noGrp="1"/>
          </p:cNvSpPr>
          <p:nvPr>
            <p:ph type="title"/>
          </p:nvPr>
        </p:nvSpPr>
        <p:spPr/>
        <p:txBody>
          <a:bodyPr/>
          <a:lstStyle/>
          <a:p>
            <a:r>
              <a:rPr lang="en-US" dirty="0"/>
              <a:t>Best ARIMA model Results</a:t>
            </a:r>
          </a:p>
        </p:txBody>
      </p:sp>
      <p:pic>
        <p:nvPicPr>
          <p:cNvPr id="4" name="Picture 3">
            <a:extLst>
              <a:ext uri="{FF2B5EF4-FFF2-40B4-BE49-F238E27FC236}">
                <a16:creationId xmlns:a16="http://schemas.microsoft.com/office/drawing/2014/main" id="{871558D9-F91B-A141-B7C8-065FF049AD33}"/>
              </a:ext>
            </a:extLst>
          </p:cNvPr>
          <p:cNvPicPr>
            <a:picLocks noChangeAspect="1"/>
          </p:cNvPicPr>
          <p:nvPr/>
        </p:nvPicPr>
        <p:blipFill>
          <a:blip r:embed="rId3"/>
          <a:stretch>
            <a:fillRect/>
          </a:stretch>
        </p:blipFill>
        <p:spPr>
          <a:xfrm>
            <a:off x="1469986" y="3273358"/>
            <a:ext cx="9036354" cy="3313019"/>
          </a:xfrm>
          <a:prstGeom prst="rect">
            <a:avLst/>
          </a:prstGeom>
        </p:spPr>
      </p:pic>
      <p:sp>
        <p:nvSpPr>
          <p:cNvPr id="5" name="Content Placeholder 2">
            <a:extLst>
              <a:ext uri="{FF2B5EF4-FFF2-40B4-BE49-F238E27FC236}">
                <a16:creationId xmlns:a16="http://schemas.microsoft.com/office/drawing/2014/main" id="{B3246780-348F-B040-9EE7-F97EEF2C2278}"/>
              </a:ext>
            </a:extLst>
          </p:cNvPr>
          <p:cNvSpPr>
            <a:spLocks noGrp="1"/>
          </p:cNvSpPr>
          <p:nvPr>
            <p:ph idx="1"/>
          </p:nvPr>
        </p:nvSpPr>
        <p:spPr>
          <a:xfrm>
            <a:off x="1305700" y="1696623"/>
            <a:ext cx="4125068" cy="1977200"/>
          </a:xfrm>
        </p:spPr>
        <p:txBody>
          <a:bodyPr>
            <a:normAutofit/>
          </a:bodyPr>
          <a:lstStyle/>
          <a:p>
            <a:r>
              <a:rPr lang="en-US" sz="2000" dirty="0"/>
              <a:t>Parameters: ARIMA(1,0,1)(0,0,0)</a:t>
            </a:r>
          </a:p>
          <a:p>
            <a:r>
              <a:rPr lang="en-US" sz="2000" dirty="0"/>
              <a:t>AIC: -118</a:t>
            </a:r>
          </a:p>
          <a:p>
            <a:r>
              <a:rPr lang="en-US" sz="2000" dirty="0"/>
              <a:t>RMSE: 0.36 (null </a:t>
            </a:r>
            <a:r>
              <a:rPr lang="en-US" sz="2000" dirty="0" err="1"/>
              <a:t>rmse</a:t>
            </a:r>
            <a:r>
              <a:rPr lang="en-US" sz="2000" dirty="0"/>
              <a:t>=0.38)</a:t>
            </a:r>
          </a:p>
        </p:txBody>
      </p:sp>
      <p:sp>
        <p:nvSpPr>
          <p:cNvPr id="6" name="Content Placeholder 2">
            <a:extLst>
              <a:ext uri="{FF2B5EF4-FFF2-40B4-BE49-F238E27FC236}">
                <a16:creationId xmlns:a16="http://schemas.microsoft.com/office/drawing/2014/main" id="{76884F57-4EB9-A44D-A1C2-7BF8634102F0}"/>
              </a:ext>
            </a:extLst>
          </p:cNvPr>
          <p:cNvSpPr txBox="1">
            <a:spLocks/>
          </p:cNvSpPr>
          <p:nvPr/>
        </p:nvSpPr>
        <p:spPr>
          <a:xfrm>
            <a:off x="5595053" y="1696623"/>
            <a:ext cx="4683265" cy="197720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n-US" sz="2000" dirty="0"/>
              <a:t>Best Target: Daily Average Magnitude</a:t>
            </a:r>
          </a:p>
          <a:p>
            <a:r>
              <a:rPr lang="en-US" sz="2000" dirty="0"/>
              <a:t>Best Features: </a:t>
            </a:r>
            <a:r>
              <a:rPr lang="en-US" sz="2000" dirty="0" err="1"/>
              <a:t>Avg</a:t>
            </a:r>
            <a:r>
              <a:rPr lang="en-US" sz="2000" dirty="0"/>
              <a:t> Volume/FT Lateral</a:t>
            </a:r>
          </a:p>
          <a:p>
            <a:r>
              <a:rPr lang="en-US" sz="2000" dirty="0"/>
              <a:t>Best Dataset: Mega (All 3 catalogs)</a:t>
            </a:r>
          </a:p>
        </p:txBody>
      </p:sp>
    </p:spTree>
    <p:extLst>
      <p:ext uri="{BB962C8B-B14F-4D97-AF65-F5344CB8AC3E}">
        <p14:creationId xmlns:p14="http://schemas.microsoft.com/office/powerpoint/2010/main" val="1281239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A203D-F95F-B94D-ABA5-94EF3BAF2FB2}"/>
              </a:ext>
            </a:extLst>
          </p:cNvPr>
          <p:cNvSpPr>
            <a:spLocks noGrp="1"/>
          </p:cNvSpPr>
          <p:nvPr>
            <p:ph type="title"/>
          </p:nvPr>
        </p:nvSpPr>
        <p:spPr/>
        <p:txBody>
          <a:bodyPr/>
          <a:lstStyle/>
          <a:p>
            <a:r>
              <a:rPr lang="en-US" dirty="0"/>
              <a:t>RNN Models</a:t>
            </a:r>
          </a:p>
        </p:txBody>
      </p:sp>
      <p:sp>
        <p:nvSpPr>
          <p:cNvPr id="3" name="Content Placeholder 2">
            <a:extLst>
              <a:ext uri="{FF2B5EF4-FFF2-40B4-BE49-F238E27FC236}">
                <a16:creationId xmlns:a16="http://schemas.microsoft.com/office/drawing/2014/main" id="{3ADA5FC7-091F-8A4B-9A45-148F1FF8AC8E}"/>
              </a:ext>
            </a:extLst>
          </p:cNvPr>
          <p:cNvSpPr>
            <a:spLocks noGrp="1"/>
          </p:cNvSpPr>
          <p:nvPr>
            <p:ph idx="1"/>
          </p:nvPr>
        </p:nvSpPr>
        <p:spPr>
          <a:xfrm>
            <a:off x="1141413" y="1946617"/>
            <a:ext cx="10317525" cy="3875449"/>
          </a:xfrm>
        </p:spPr>
        <p:txBody>
          <a:bodyPr>
            <a:normAutofit fontScale="92500" lnSpcReduction="20000"/>
          </a:bodyPr>
          <a:lstStyle/>
          <a:p>
            <a:r>
              <a:rPr lang="en-US" dirty="0"/>
              <a:t>Different Features</a:t>
            </a:r>
          </a:p>
          <a:p>
            <a:r>
              <a:rPr lang="en-US" dirty="0"/>
              <a:t>Different Targets</a:t>
            </a:r>
          </a:p>
          <a:p>
            <a:pPr lvl="1">
              <a:buFontTx/>
              <a:buChar char="-"/>
            </a:pPr>
            <a:r>
              <a:rPr lang="en-US" dirty="0"/>
              <a:t>Daily Average Magnitude</a:t>
            </a:r>
          </a:p>
          <a:p>
            <a:pPr lvl="1">
              <a:buFontTx/>
              <a:buChar char="-"/>
            </a:pPr>
            <a:r>
              <a:rPr lang="en-US" dirty="0"/>
              <a:t>Daily Sum of Magnitudes</a:t>
            </a:r>
          </a:p>
          <a:p>
            <a:pPr lvl="1">
              <a:buFontTx/>
              <a:buChar char="-"/>
            </a:pPr>
            <a:r>
              <a:rPr lang="en-US" dirty="0"/>
              <a:t>Daily Count of Events </a:t>
            </a:r>
          </a:p>
          <a:p>
            <a:r>
              <a:rPr lang="en-US" dirty="0"/>
              <a:t>Used Accuracy and RMSE as metrics</a:t>
            </a:r>
          </a:p>
          <a:p>
            <a:r>
              <a:rPr lang="en-US" dirty="0"/>
              <a:t>Resampled to Weekly Data</a:t>
            </a:r>
          </a:p>
          <a:p>
            <a:r>
              <a:rPr lang="en-US" dirty="0"/>
              <a:t>Modelled each Catalog</a:t>
            </a:r>
          </a:p>
          <a:p>
            <a:r>
              <a:rPr lang="en-US" dirty="0"/>
              <a:t>Tested different architecture</a:t>
            </a:r>
          </a:p>
        </p:txBody>
      </p:sp>
    </p:spTree>
    <p:extLst>
      <p:ext uri="{BB962C8B-B14F-4D97-AF65-F5344CB8AC3E}">
        <p14:creationId xmlns:p14="http://schemas.microsoft.com/office/powerpoint/2010/main" val="23356483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BCCAB-1078-B54C-A25C-C42DE81100AD}"/>
              </a:ext>
            </a:extLst>
          </p:cNvPr>
          <p:cNvSpPr>
            <a:spLocks noGrp="1"/>
          </p:cNvSpPr>
          <p:nvPr>
            <p:ph type="title"/>
          </p:nvPr>
        </p:nvSpPr>
        <p:spPr/>
        <p:txBody>
          <a:bodyPr/>
          <a:lstStyle/>
          <a:p>
            <a:r>
              <a:rPr lang="en-US" dirty="0"/>
              <a:t>Best RNN model Results</a:t>
            </a:r>
          </a:p>
        </p:txBody>
      </p:sp>
      <p:sp>
        <p:nvSpPr>
          <p:cNvPr id="5" name="Content Placeholder 2">
            <a:extLst>
              <a:ext uri="{FF2B5EF4-FFF2-40B4-BE49-F238E27FC236}">
                <a16:creationId xmlns:a16="http://schemas.microsoft.com/office/drawing/2014/main" id="{B3246780-348F-B040-9EE7-F97EEF2C2278}"/>
              </a:ext>
            </a:extLst>
          </p:cNvPr>
          <p:cNvSpPr>
            <a:spLocks noGrp="1"/>
          </p:cNvSpPr>
          <p:nvPr>
            <p:ph idx="1"/>
          </p:nvPr>
        </p:nvSpPr>
        <p:spPr>
          <a:xfrm>
            <a:off x="1141413" y="1900167"/>
            <a:ext cx="5544154" cy="4646304"/>
          </a:xfrm>
        </p:spPr>
        <p:txBody>
          <a:bodyPr>
            <a:normAutofit/>
          </a:bodyPr>
          <a:lstStyle/>
          <a:p>
            <a:r>
              <a:rPr lang="en-US" sz="2000" dirty="0"/>
              <a:t>Architecture: Multiple GRU layers &amp; dropout</a:t>
            </a:r>
          </a:p>
          <a:p>
            <a:r>
              <a:rPr lang="en-US" sz="2000" dirty="0"/>
              <a:t>Accuracy: up to 30% for test accuracy</a:t>
            </a:r>
          </a:p>
          <a:p>
            <a:r>
              <a:rPr lang="en-US" sz="2000" dirty="0"/>
              <a:t>Test RMSE: 0.12 (null </a:t>
            </a:r>
            <a:r>
              <a:rPr lang="en-US" sz="2000" dirty="0" err="1"/>
              <a:t>rmse</a:t>
            </a:r>
            <a:r>
              <a:rPr lang="en-US" sz="2000" dirty="0"/>
              <a:t>=0.34)</a:t>
            </a:r>
          </a:p>
          <a:p>
            <a:r>
              <a:rPr lang="en-US" sz="2000" dirty="0"/>
              <a:t>Best Target: Daily Average Magnitude</a:t>
            </a:r>
          </a:p>
          <a:p>
            <a:r>
              <a:rPr lang="en-US" sz="2000" dirty="0"/>
              <a:t>Best Features: All except Brent Crude Spot Price</a:t>
            </a:r>
          </a:p>
          <a:p>
            <a:r>
              <a:rPr lang="en-US" sz="2000" dirty="0"/>
              <a:t>Best Dataset: Mega (All 3 catalogs)</a:t>
            </a:r>
          </a:p>
          <a:p>
            <a:endParaRPr lang="en-US" sz="2000" dirty="0"/>
          </a:p>
        </p:txBody>
      </p:sp>
      <p:pic>
        <p:nvPicPr>
          <p:cNvPr id="3" name="Picture 2">
            <a:extLst>
              <a:ext uri="{FF2B5EF4-FFF2-40B4-BE49-F238E27FC236}">
                <a16:creationId xmlns:a16="http://schemas.microsoft.com/office/drawing/2014/main" id="{6EF53F36-968B-CD48-81FF-8512671CEE34}"/>
              </a:ext>
            </a:extLst>
          </p:cNvPr>
          <p:cNvPicPr>
            <a:picLocks noChangeAspect="1"/>
          </p:cNvPicPr>
          <p:nvPr/>
        </p:nvPicPr>
        <p:blipFill>
          <a:blip r:embed="rId3"/>
          <a:stretch>
            <a:fillRect/>
          </a:stretch>
        </p:blipFill>
        <p:spPr>
          <a:xfrm>
            <a:off x="6895575" y="729201"/>
            <a:ext cx="4026585" cy="2653416"/>
          </a:xfrm>
          <a:prstGeom prst="rect">
            <a:avLst/>
          </a:prstGeom>
        </p:spPr>
      </p:pic>
      <p:sp>
        <p:nvSpPr>
          <p:cNvPr id="7" name="TextBox 6">
            <a:extLst>
              <a:ext uri="{FF2B5EF4-FFF2-40B4-BE49-F238E27FC236}">
                <a16:creationId xmlns:a16="http://schemas.microsoft.com/office/drawing/2014/main" id="{6BB1B87B-D269-3649-AD31-CC6CE9B77C78}"/>
              </a:ext>
            </a:extLst>
          </p:cNvPr>
          <p:cNvSpPr txBox="1"/>
          <p:nvPr/>
        </p:nvSpPr>
        <p:spPr>
          <a:xfrm>
            <a:off x="7963382" y="393535"/>
            <a:ext cx="2159437" cy="369332"/>
          </a:xfrm>
          <a:prstGeom prst="rect">
            <a:avLst/>
          </a:prstGeom>
          <a:noFill/>
        </p:spPr>
        <p:txBody>
          <a:bodyPr wrap="none" rtlCol="0">
            <a:spAutoFit/>
          </a:bodyPr>
          <a:lstStyle/>
          <a:p>
            <a:r>
              <a:rPr lang="en-US" dirty="0"/>
              <a:t>Train vs Test Accuracy</a:t>
            </a:r>
          </a:p>
        </p:txBody>
      </p:sp>
      <p:pic>
        <p:nvPicPr>
          <p:cNvPr id="8" name="Picture 7">
            <a:extLst>
              <a:ext uri="{FF2B5EF4-FFF2-40B4-BE49-F238E27FC236}">
                <a16:creationId xmlns:a16="http://schemas.microsoft.com/office/drawing/2014/main" id="{BA2507FF-E1B1-D447-8660-BD3D708436C4}"/>
              </a:ext>
            </a:extLst>
          </p:cNvPr>
          <p:cNvPicPr>
            <a:picLocks noChangeAspect="1"/>
          </p:cNvPicPr>
          <p:nvPr/>
        </p:nvPicPr>
        <p:blipFill>
          <a:blip r:embed="rId4"/>
          <a:stretch>
            <a:fillRect/>
          </a:stretch>
        </p:blipFill>
        <p:spPr>
          <a:xfrm>
            <a:off x="6895574" y="3904025"/>
            <a:ext cx="4026585" cy="2642446"/>
          </a:xfrm>
          <a:prstGeom prst="rect">
            <a:avLst/>
          </a:prstGeom>
        </p:spPr>
      </p:pic>
      <p:sp>
        <p:nvSpPr>
          <p:cNvPr id="9" name="TextBox 8">
            <a:extLst>
              <a:ext uri="{FF2B5EF4-FFF2-40B4-BE49-F238E27FC236}">
                <a16:creationId xmlns:a16="http://schemas.microsoft.com/office/drawing/2014/main" id="{0D4A314C-60A0-3E4C-A021-E66590037393}"/>
              </a:ext>
            </a:extLst>
          </p:cNvPr>
          <p:cNvSpPr txBox="1"/>
          <p:nvPr/>
        </p:nvSpPr>
        <p:spPr>
          <a:xfrm>
            <a:off x="7963382" y="3550259"/>
            <a:ext cx="1845249" cy="369332"/>
          </a:xfrm>
          <a:prstGeom prst="rect">
            <a:avLst/>
          </a:prstGeom>
          <a:noFill/>
        </p:spPr>
        <p:txBody>
          <a:bodyPr wrap="none" rtlCol="0">
            <a:spAutoFit/>
          </a:bodyPr>
          <a:lstStyle/>
          <a:p>
            <a:r>
              <a:rPr lang="en-US" dirty="0"/>
              <a:t>Train vs Test RMSE</a:t>
            </a:r>
          </a:p>
        </p:txBody>
      </p:sp>
    </p:spTree>
    <p:extLst>
      <p:ext uri="{BB962C8B-B14F-4D97-AF65-F5344CB8AC3E}">
        <p14:creationId xmlns:p14="http://schemas.microsoft.com/office/powerpoint/2010/main" val="3978405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5EA72-86D1-1C44-8623-25BA3222D3C5}"/>
              </a:ext>
            </a:extLst>
          </p:cNvPr>
          <p:cNvSpPr>
            <a:spLocks noGrp="1"/>
          </p:cNvSpPr>
          <p:nvPr>
            <p:ph type="title"/>
          </p:nvPr>
        </p:nvSpPr>
        <p:spPr/>
        <p:txBody>
          <a:bodyPr/>
          <a:lstStyle/>
          <a:p>
            <a:r>
              <a:rPr lang="en-US" dirty="0"/>
              <a:t>What does it all mean?</a:t>
            </a:r>
          </a:p>
        </p:txBody>
      </p:sp>
      <p:sp>
        <p:nvSpPr>
          <p:cNvPr id="3" name="Content Placeholder 2">
            <a:extLst>
              <a:ext uri="{FF2B5EF4-FFF2-40B4-BE49-F238E27FC236}">
                <a16:creationId xmlns:a16="http://schemas.microsoft.com/office/drawing/2014/main" id="{B8E4AAD4-91B3-0145-87AE-8D6667EFCF50}"/>
              </a:ext>
            </a:extLst>
          </p:cNvPr>
          <p:cNvSpPr>
            <a:spLocks noGrp="1"/>
          </p:cNvSpPr>
          <p:nvPr>
            <p:ph idx="1"/>
          </p:nvPr>
        </p:nvSpPr>
        <p:spPr>
          <a:xfrm>
            <a:off x="1141413" y="1879097"/>
            <a:ext cx="10132330" cy="3541714"/>
          </a:xfrm>
        </p:spPr>
        <p:txBody>
          <a:bodyPr/>
          <a:lstStyle/>
          <a:p>
            <a:pPr marL="0" indent="0" algn="ctr">
              <a:buNone/>
            </a:pPr>
            <a:r>
              <a:rPr lang="en-US" dirty="0"/>
              <a:t>Likely a relationship between injection volume and induced seismicity, supported by findings in </a:t>
            </a:r>
            <a:r>
              <a:rPr lang="en-US" dirty="0" err="1"/>
              <a:t>Fasola</a:t>
            </a:r>
            <a:r>
              <a:rPr lang="en-US" dirty="0"/>
              <a:t> et al 2019</a:t>
            </a:r>
          </a:p>
        </p:txBody>
      </p:sp>
      <p:pic>
        <p:nvPicPr>
          <p:cNvPr id="4" name="Picture 3">
            <a:extLst>
              <a:ext uri="{FF2B5EF4-FFF2-40B4-BE49-F238E27FC236}">
                <a16:creationId xmlns:a16="http://schemas.microsoft.com/office/drawing/2014/main" id="{2E1B0219-223E-AF41-B91B-CE64479918AD}"/>
              </a:ext>
            </a:extLst>
          </p:cNvPr>
          <p:cNvPicPr>
            <a:picLocks noChangeAspect="1"/>
          </p:cNvPicPr>
          <p:nvPr/>
        </p:nvPicPr>
        <p:blipFill>
          <a:blip r:embed="rId3"/>
          <a:stretch>
            <a:fillRect/>
          </a:stretch>
        </p:blipFill>
        <p:spPr>
          <a:xfrm>
            <a:off x="1527557" y="3077674"/>
            <a:ext cx="9360042" cy="3294190"/>
          </a:xfrm>
          <a:prstGeom prst="rect">
            <a:avLst/>
          </a:prstGeom>
        </p:spPr>
      </p:pic>
      <p:sp>
        <p:nvSpPr>
          <p:cNvPr id="5" name="TextBox 4">
            <a:extLst>
              <a:ext uri="{FF2B5EF4-FFF2-40B4-BE49-F238E27FC236}">
                <a16:creationId xmlns:a16="http://schemas.microsoft.com/office/drawing/2014/main" id="{A0874333-EF01-A44F-9577-249538B8933E}"/>
              </a:ext>
            </a:extLst>
          </p:cNvPr>
          <p:cNvSpPr txBox="1"/>
          <p:nvPr/>
        </p:nvSpPr>
        <p:spPr>
          <a:xfrm>
            <a:off x="4737630" y="6401397"/>
            <a:ext cx="2713563" cy="369332"/>
          </a:xfrm>
          <a:prstGeom prst="rect">
            <a:avLst/>
          </a:prstGeom>
          <a:noFill/>
        </p:spPr>
        <p:txBody>
          <a:bodyPr wrap="none" rtlCol="0">
            <a:spAutoFit/>
          </a:bodyPr>
          <a:lstStyle/>
          <a:p>
            <a:r>
              <a:rPr lang="en-US" dirty="0"/>
              <a:t>Figure 4. </a:t>
            </a:r>
            <a:r>
              <a:rPr lang="en-US" dirty="0" err="1"/>
              <a:t>Fasola</a:t>
            </a:r>
            <a:r>
              <a:rPr lang="en-US" dirty="0"/>
              <a:t> et al 2019</a:t>
            </a:r>
          </a:p>
        </p:txBody>
      </p:sp>
    </p:spTree>
    <p:extLst>
      <p:ext uri="{BB962C8B-B14F-4D97-AF65-F5344CB8AC3E}">
        <p14:creationId xmlns:p14="http://schemas.microsoft.com/office/powerpoint/2010/main" val="40129946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D1CA4-EFE4-5146-AC3C-5E3CECD865B2}"/>
              </a:ext>
            </a:extLst>
          </p:cNvPr>
          <p:cNvSpPr>
            <a:spLocks noGrp="1"/>
          </p:cNvSpPr>
          <p:nvPr>
            <p:ph type="title"/>
          </p:nvPr>
        </p:nvSpPr>
        <p:spPr/>
        <p:txBody>
          <a:bodyPr/>
          <a:lstStyle/>
          <a:p>
            <a:r>
              <a:rPr lang="en-US" dirty="0"/>
              <a:t>Conclusions &amp; future work</a:t>
            </a:r>
          </a:p>
        </p:txBody>
      </p:sp>
      <p:sp>
        <p:nvSpPr>
          <p:cNvPr id="3" name="Content Placeholder 2">
            <a:extLst>
              <a:ext uri="{FF2B5EF4-FFF2-40B4-BE49-F238E27FC236}">
                <a16:creationId xmlns:a16="http://schemas.microsoft.com/office/drawing/2014/main" id="{39F5C6E2-871D-7541-9D0A-0786AA455E6B}"/>
              </a:ext>
            </a:extLst>
          </p:cNvPr>
          <p:cNvSpPr>
            <a:spLocks noGrp="1"/>
          </p:cNvSpPr>
          <p:nvPr>
            <p:ph idx="1"/>
          </p:nvPr>
        </p:nvSpPr>
        <p:spPr>
          <a:xfrm>
            <a:off x="1268734" y="2097088"/>
            <a:ext cx="9905999" cy="3954543"/>
          </a:xfrm>
        </p:spPr>
        <p:txBody>
          <a:bodyPr>
            <a:normAutofit lnSpcReduction="10000"/>
          </a:bodyPr>
          <a:lstStyle/>
          <a:p>
            <a:r>
              <a:rPr lang="en-US" dirty="0"/>
              <a:t>Likely a relationship between injection volume and induced seismicity (despite poor-</a:t>
            </a:r>
            <a:r>
              <a:rPr lang="en-US" dirty="0" err="1"/>
              <a:t>ish</a:t>
            </a:r>
            <a:r>
              <a:rPr lang="en-US" dirty="0"/>
              <a:t> model results)</a:t>
            </a:r>
          </a:p>
          <a:p>
            <a:r>
              <a:rPr lang="en-US" dirty="0"/>
              <a:t>Future Work</a:t>
            </a:r>
          </a:p>
          <a:p>
            <a:pPr lvl="1">
              <a:buFontTx/>
              <a:buChar char="-"/>
            </a:pPr>
            <a:r>
              <a:rPr lang="en-US" dirty="0"/>
              <a:t>Do more modelling with Daily Average as target</a:t>
            </a:r>
          </a:p>
          <a:p>
            <a:pPr lvl="1">
              <a:buFontTx/>
              <a:buChar char="-"/>
            </a:pPr>
            <a:r>
              <a:rPr lang="en-US" dirty="0"/>
              <a:t>Experiment with ARIMA/SARIMA variations</a:t>
            </a:r>
          </a:p>
          <a:p>
            <a:pPr lvl="1">
              <a:buFontTx/>
              <a:buChar char="-"/>
            </a:pPr>
            <a:r>
              <a:rPr lang="en-US" dirty="0"/>
              <a:t>Test </a:t>
            </a:r>
            <a:r>
              <a:rPr lang="en-US" dirty="0" err="1"/>
              <a:t>ObsPy</a:t>
            </a:r>
            <a:r>
              <a:rPr lang="en-US" dirty="0"/>
              <a:t> library for template matching to enhance my own catalog</a:t>
            </a:r>
          </a:p>
          <a:p>
            <a:pPr lvl="1">
              <a:buFontTx/>
              <a:buChar char="-"/>
            </a:pPr>
            <a:r>
              <a:rPr lang="en-US" dirty="0"/>
              <a:t>Use </a:t>
            </a:r>
            <a:r>
              <a:rPr lang="en-US" dirty="0" err="1"/>
              <a:t>lat</a:t>
            </a:r>
            <a:r>
              <a:rPr lang="en-US" dirty="0"/>
              <a:t>/long information of completion vs events to model # </a:t>
            </a:r>
            <a:r>
              <a:rPr lang="en-US" dirty="0" err="1"/>
              <a:t>fracs</a:t>
            </a:r>
            <a:r>
              <a:rPr lang="en-US" dirty="0"/>
              <a:t>/</a:t>
            </a:r>
            <a:r>
              <a:rPr lang="en-US" dirty="0" err="1"/>
              <a:t>sq</a:t>
            </a:r>
            <a:r>
              <a:rPr lang="en-US" dirty="0"/>
              <a:t> mi </a:t>
            </a:r>
          </a:p>
          <a:p>
            <a:pPr lvl="1">
              <a:buFontTx/>
              <a:buChar char="-"/>
            </a:pPr>
            <a:r>
              <a:rPr lang="en-US" dirty="0"/>
              <a:t>Try out Hidden Markov Models, Ensemble modelling</a:t>
            </a:r>
          </a:p>
          <a:p>
            <a:pPr lvl="1">
              <a:buFontTx/>
              <a:buChar char="-"/>
            </a:pPr>
            <a:r>
              <a:rPr lang="en-US" dirty="0"/>
              <a:t>Dig into the 2018 seismicity more: what is different about the completions then?</a:t>
            </a:r>
          </a:p>
        </p:txBody>
      </p:sp>
    </p:spTree>
    <p:extLst>
      <p:ext uri="{BB962C8B-B14F-4D97-AF65-F5344CB8AC3E}">
        <p14:creationId xmlns:p14="http://schemas.microsoft.com/office/powerpoint/2010/main" val="2916718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C263E-3CAB-1D46-8811-61F47CEB694D}"/>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B590D14-2B1A-7643-ABB8-774D0E3ABE80}"/>
              </a:ext>
            </a:extLst>
          </p:cNvPr>
          <p:cNvSpPr>
            <a:spLocks noGrp="1"/>
          </p:cNvSpPr>
          <p:nvPr>
            <p:ph idx="1"/>
          </p:nvPr>
        </p:nvSpPr>
        <p:spPr/>
        <p:txBody>
          <a:bodyPr/>
          <a:lstStyle/>
          <a:p>
            <a:r>
              <a:rPr lang="en-US" dirty="0"/>
              <a:t>S.L. </a:t>
            </a:r>
            <a:r>
              <a:rPr lang="en-US" dirty="0" err="1"/>
              <a:t>Fasola</a:t>
            </a:r>
            <a:r>
              <a:rPr lang="en-US" dirty="0"/>
              <a:t>, M.R. </a:t>
            </a:r>
            <a:r>
              <a:rPr lang="en-US" dirty="0" err="1"/>
              <a:t>Brudzinksi</a:t>
            </a:r>
            <a:r>
              <a:rPr lang="en-US" dirty="0"/>
              <a:t>, R.J. </a:t>
            </a:r>
            <a:r>
              <a:rPr lang="en-US" dirty="0" err="1"/>
              <a:t>Skoumal</a:t>
            </a:r>
            <a:r>
              <a:rPr lang="en-US" dirty="0"/>
              <a:t>, T. </a:t>
            </a:r>
            <a:r>
              <a:rPr lang="en-US" dirty="0" err="1"/>
              <a:t>Langenkamp</a:t>
            </a:r>
            <a:r>
              <a:rPr lang="en-US" dirty="0"/>
              <a:t>, B.S. Currie, K.J. Smart, “Hydraulic Fracture Injection Strategy Influences the Probability of Earthquakes in the Eagle Ford Shale Play of South Texas” Geophysical Research Letters, Vol. 46, Issue 22, 2019, pp. 12958 - 12967.</a:t>
            </a:r>
          </a:p>
        </p:txBody>
      </p:sp>
    </p:spTree>
    <p:extLst>
      <p:ext uri="{BB962C8B-B14F-4D97-AF65-F5344CB8AC3E}">
        <p14:creationId xmlns:p14="http://schemas.microsoft.com/office/powerpoint/2010/main" val="2669117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7FFF8-FC17-6E4E-B2ED-3C153B7066A5}"/>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3CE76168-5E07-0E43-BBC4-87EA7B2827AA}"/>
              </a:ext>
            </a:extLst>
          </p:cNvPr>
          <p:cNvSpPr>
            <a:spLocks noGrp="1"/>
          </p:cNvSpPr>
          <p:nvPr>
            <p:ph idx="1"/>
          </p:nvPr>
        </p:nvSpPr>
        <p:spPr/>
        <p:txBody>
          <a:bodyPr/>
          <a:lstStyle/>
          <a:p>
            <a:r>
              <a:rPr lang="en-US" dirty="0"/>
              <a:t>Problem Setup</a:t>
            </a:r>
          </a:p>
          <a:p>
            <a:r>
              <a:rPr lang="en-US" dirty="0"/>
              <a:t>Datasets Used</a:t>
            </a:r>
          </a:p>
          <a:p>
            <a:r>
              <a:rPr lang="en-US" dirty="0"/>
              <a:t>EDA</a:t>
            </a:r>
          </a:p>
          <a:p>
            <a:r>
              <a:rPr lang="en-US" dirty="0"/>
              <a:t>Modelling and Results</a:t>
            </a:r>
          </a:p>
          <a:p>
            <a:r>
              <a:rPr lang="en-US" dirty="0"/>
              <a:t>Conclusions and Future Work</a:t>
            </a:r>
          </a:p>
          <a:p>
            <a:r>
              <a:rPr lang="en-US" dirty="0"/>
              <a:t>References</a:t>
            </a:r>
          </a:p>
          <a:p>
            <a:endParaRPr lang="en-US" dirty="0"/>
          </a:p>
        </p:txBody>
      </p:sp>
    </p:spTree>
    <p:extLst>
      <p:ext uri="{BB962C8B-B14F-4D97-AF65-F5344CB8AC3E}">
        <p14:creationId xmlns:p14="http://schemas.microsoft.com/office/powerpoint/2010/main" val="2870434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9F12B-960E-944D-BC86-CD942ED020A7}"/>
              </a:ext>
            </a:extLst>
          </p:cNvPr>
          <p:cNvSpPr>
            <a:spLocks noGrp="1"/>
          </p:cNvSpPr>
          <p:nvPr>
            <p:ph type="title"/>
          </p:nvPr>
        </p:nvSpPr>
        <p:spPr/>
        <p:txBody>
          <a:bodyPr/>
          <a:lstStyle/>
          <a:p>
            <a:r>
              <a:rPr lang="en-US" dirty="0"/>
              <a:t>Backup slides</a:t>
            </a:r>
          </a:p>
        </p:txBody>
      </p:sp>
      <p:sp>
        <p:nvSpPr>
          <p:cNvPr id="3" name="Content Placeholder 2">
            <a:extLst>
              <a:ext uri="{FF2B5EF4-FFF2-40B4-BE49-F238E27FC236}">
                <a16:creationId xmlns:a16="http://schemas.microsoft.com/office/drawing/2014/main" id="{B4EDEB22-BD34-CE45-BC72-802A948CB0EF}"/>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369381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F197-4EDD-3B47-965A-12500778C678}"/>
              </a:ext>
            </a:extLst>
          </p:cNvPr>
          <p:cNvSpPr>
            <a:spLocks noGrp="1"/>
          </p:cNvSpPr>
          <p:nvPr>
            <p:ph type="title"/>
          </p:nvPr>
        </p:nvSpPr>
        <p:spPr/>
        <p:txBody>
          <a:bodyPr/>
          <a:lstStyle/>
          <a:p>
            <a:r>
              <a:rPr lang="en-US" dirty="0"/>
              <a:t>Best </a:t>
            </a:r>
            <a:r>
              <a:rPr lang="en-US" dirty="0" err="1"/>
              <a:t>rnn</a:t>
            </a:r>
            <a:r>
              <a:rPr lang="en-US" dirty="0"/>
              <a:t> model architecture</a:t>
            </a:r>
          </a:p>
        </p:txBody>
      </p:sp>
      <p:pic>
        <p:nvPicPr>
          <p:cNvPr id="4" name="Picture 3">
            <a:extLst>
              <a:ext uri="{FF2B5EF4-FFF2-40B4-BE49-F238E27FC236}">
                <a16:creationId xmlns:a16="http://schemas.microsoft.com/office/drawing/2014/main" id="{29237604-66C6-5646-ADA5-69A60845F009}"/>
              </a:ext>
            </a:extLst>
          </p:cNvPr>
          <p:cNvPicPr>
            <a:picLocks noChangeAspect="1"/>
          </p:cNvPicPr>
          <p:nvPr/>
        </p:nvPicPr>
        <p:blipFill rotWithShape="1">
          <a:blip r:embed="rId2"/>
          <a:srcRect t="2017"/>
          <a:stretch/>
        </p:blipFill>
        <p:spPr>
          <a:xfrm>
            <a:off x="1678329" y="2013994"/>
            <a:ext cx="8230886" cy="4303853"/>
          </a:xfrm>
          <a:prstGeom prst="rect">
            <a:avLst/>
          </a:prstGeom>
        </p:spPr>
      </p:pic>
    </p:spTree>
    <p:extLst>
      <p:ext uri="{BB962C8B-B14F-4D97-AF65-F5344CB8AC3E}">
        <p14:creationId xmlns:p14="http://schemas.microsoft.com/office/powerpoint/2010/main" val="75518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F3185-D616-3C4F-9CFE-A61B3B95ED73}"/>
              </a:ext>
            </a:extLst>
          </p:cNvPr>
          <p:cNvSpPr>
            <a:spLocks noGrp="1"/>
          </p:cNvSpPr>
          <p:nvPr>
            <p:ph type="title"/>
          </p:nvPr>
        </p:nvSpPr>
        <p:spPr/>
        <p:txBody>
          <a:bodyPr/>
          <a:lstStyle/>
          <a:p>
            <a:r>
              <a:rPr lang="en-US" dirty="0"/>
              <a:t>TexNet array vs </a:t>
            </a:r>
            <a:r>
              <a:rPr lang="en-US" dirty="0" err="1"/>
              <a:t>usgs</a:t>
            </a:r>
            <a:r>
              <a:rPr lang="en-US" dirty="0"/>
              <a:t> array</a:t>
            </a:r>
          </a:p>
        </p:txBody>
      </p:sp>
      <p:pic>
        <p:nvPicPr>
          <p:cNvPr id="3" name="Picture 2">
            <a:extLst>
              <a:ext uri="{FF2B5EF4-FFF2-40B4-BE49-F238E27FC236}">
                <a16:creationId xmlns:a16="http://schemas.microsoft.com/office/drawing/2014/main" id="{506907C5-ABFB-C04E-8D60-6E862ACCA8B0}"/>
              </a:ext>
            </a:extLst>
          </p:cNvPr>
          <p:cNvPicPr>
            <a:picLocks noChangeAspect="1"/>
          </p:cNvPicPr>
          <p:nvPr/>
        </p:nvPicPr>
        <p:blipFill>
          <a:blip r:embed="rId2"/>
          <a:stretch>
            <a:fillRect/>
          </a:stretch>
        </p:blipFill>
        <p:spPr>
          <a:xfrm>
            <a:off x="471618" y="2429997"/>
            <a:ext cx="5732411" cy="4173359"/>
          </a:xfrm>
          <a:prstGeom prst="rect">
            <a:avLst/>
          </a:prstGeom>
        </p:spPr>
      </p:pic>
      <p:sp>
        <p:nvSpPr>
          <p:cNvPr id="4" name="TextBox 3">
            <a:extLst>
              <a:ext uri="{FF2B5EF4-FFF2-40B4-BE49-F238E27FC236}">
                <a16:creationId xmlns:a16="http://schemas.microsoft.com/office/drawing/2014/main" id="{7825EE6B-F143-C04E-BF70-F575D5846343}"/>
              </a:ext>
            </a:extLst>
          </p:cNvPr>
          <p:cNvSpPr txBox="1"/>
          <p:nvPr/>
        </p:nvSpPr>
        <p:spPr>
          <a:xfrm>
            <a:off x="1948131" y="2060665"/>
            <a:ext cx="2710870" cy="369332"/>
          </a:xfrm>
          <a:prstGeom prst="rect">
            <a:avLst/>
          </a:prstGeom>
          <a:noFill/>
        </p:spPr>
        <p:txBody>
          <a:bodyPr wrap="none" rtlCol="0">
            <a:spAutoFit/>
          </a:bodyPr>
          <a:lstStyle/>
          <a:p>
            <a:r>
              <a:rPr lang="en-US" dirty="0"/>
              <a:t>TexNet Array: ~30 Stations</a:t>
            </a:r>
          </a:p>
        </p:txBody>
      </p:sp>
      <p:pic>
        <p:nvPicPr>
          <p:cNvPr id="5" name="Picture 4">
            <a:extLst>
              <a:ext uri="{FF2B5EF4-FFF2-40B4-BE49-F238E27FC236}">
                <a16:creationId xmlns:a16="http://schemas.microsoft.com/office/drawing/2014/main" id="{CA30CC72-172E-7540-ABF8-AEB28153C93A}"/>
              </a:ext>
            </a:extLst>
          </p:cNvPr>
          <p:cNvPicPr>
            <a:picLocks noChangeAspect="1"/>
          </p:cNvPicPr>
          <p:nvPr/>
        </p:nvPicPr>
        <p:blipFill>
          <a:blip r:embed="rId3"/>
          <a:stretch>
            <a:fillRect/>
          </a:stretch>
        </p:blipFill>
        <p:spPr>
          <a:xfrm>
            <a:off x="6617422" y="2429997"/>
            <a:ext cx="4624185" cy="4173359"/>
          </a:xfrm>
          <a:prstGeom prst="rect">
            <a:avLst/>
          </a:prstGeom>
        </p:spPr>
      </p:pic>
      <p:sp>
        <p:nvSpPr>
          <p:cNvPr id="6" name="TextBox 5">
            <a:extLst>
              <a:ext uri="{FF2B5EF4-FFF2-40B4-BE49-F238E27FC236}">
                <a16:creationId xmlns:a16="http://schemas.microsoft.com/office/drawing/2014/main" id="{F12FC981-F63D-1141-9EE6-66355E03243E}"/>
              </a:ext>
            </a:extLst>
          </p:cNvPr>
          <p:cNvSpPr txBox="1"/>
          <p:nvPr/>
        </p:nvSpPr>
        <p:spPr>
          <a:xfrm>
            <a:off x="8361158" y="2078877"/>
            <a:ext cx="1325556" cy="369332"/>
          </a:xfrm>
          <a:prstGeom prst="rect">
            <a:avLst/>
          </a:prstGeom>
          <a:noFill/>
        </p:spPr>
        <p:txBody>
          <a:bodyPr wrap="none" rtlCol="0">
            <a:spAutoFit/>
          </a:bodyPr>
          <a:lstStyle/>
          <a:p>
            <a:r>
              <a:rPr lang="en-US" dirty="0"/>
              <a:t>USGS Array</a:t>
            </a:r>
          </a:p>
        </p:txBody>
      </p:sp>
    </p:spTree>
    <p:extLst>
      <p:ext uri="{BB962C8B-B14F-4D97-AF65-F5344CB8AC3E}">
        <p14:creationId xmlns:p14="http://schemas.microsoft.com/office/powerpoint/2010/main" val="1972445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50909-2E14-E045-9614-B3F286EFCE94}"/>
              </a:ext>
            </a:extLst>
          </p:cNvPr>
          <p:cNvSpPr>
            <a:spLocks noGrp="1"/>
          </p:cNvSpPr>
          <p:nvPr>
            <p:ph type="title"/>
          </p:nvPr>
        </p:nvSpPr>
        <p:spPr/>
        <p:txBody>
          <a:bodyPr/>
          <a:lstStyle/>
          <a:p>
            <a:r>
              <a:rPr lang="en-US" dirty="0"/>
              <a:t>Eagle ford shale play</a:t>
            </a:r>
          </a:p>
        </p:txBody>
      </p:sp>
      <p:pic>
        <p:nvPicPr>
          <p:cNvPr id="4" name="Picture 3">
            <a:extLst>
              <a:ext uri="{FF2B5EF4-FFF2-40B4-BE49-F238E27FC236}">
                <a16:creationId xmlns:a16="http://schemas.microsoft.com/office/drawing/2014/main" id="{B5612ADC-EA7E-E940-A3D9-A0821A375ACE}"/>
              </a:ext>
            </a:extLst>
          </p:cNvPr>
          <p:cNvPicPr>
            <a:picLocks noChangeAspect="1"/>
          </p:cNvPicPr>
          <p:nvPr/>
        </p:nvPicPr>
        <p:blipFill>
          <a:blip r:embed="rId3"/>
          <a:stretch>
            <a:fillRect/>
          </a:stretch>
        </p:blipFill>
        <p:spPr>
          <a:xfrm>
            <a:off x="1555423" y="1737930"/>
            <a:ext cx="6325386" cy="4868415"/>
          </a:xfrm>
          <a:prstGeom prst="rect">
            <a:avLst/>
          </a:prstGeom>
        </p:spPr>
      </p:pic>
      <p:sp>
        <p:nvSpPr>
          <p:cNvPr id="5" name="TextBox 4">
            <a:extLst>
              <a:ext uri="{FF2B5EF4-FFF2-40B4-BE49-F238E27FC236}">
                <a16:creationId xmlns:a16="http://schemas.microsoft.com/office/drawing/2014/main" id="{6EB7A40E-A72C-D644-BEAD-AFDC3F551207}"/>
              </a:ext>
            </a:extLst>
          </p:cNvPr>
          <p:cNvSpPr txBox="1"/>
          <p:nvPr/>
        </p:nvSpPr>
        <p:spPr>
          <a:xfrm>
            <a:off x="7918515" y="2021673"/>
            <a:ext cx="4173771" cy="1200329"/>
          </a:xfrm>
          <a:prstGeom prst="rect">
            <a:avLst/>
          </a:prstGeom>
          <a:noFill/>
        </p:spPr>
        <p:txBody>
          <a:bodyPr wrap="none" rtlCol="0">
            <a:spAutoFit/>
          </a:bodyPr>
          <a:lstStyle/>
          <a:p>
            <a:pPr marL="285750" indent="-285750">
              <a:buFont typeface="Arial" panose="020B0604020202020204" pitchFamily="34" charset="0"/>
              <a:buChar char="•"/>
            </a:pPr>
            <a:r>
              <a:rPr lang="en-US" dirty="0"/>
              <a:t>Cretaceous-aged shale</a:t>
            </a:r>
          </a:p>
          <a:p>
            <a:pPr marL="285750" indent="-285750">
              <a:buFont typeface="Arial" panose="020B0604020202020204" pitchFamily="34" charset="0"/>
              <a:buChar char="•"/>
            </a:pPr>
            <a:r>
              <a:rPr lang="en-US" dirty="0"/>
              <a:t>One of world’s most prolific source rocks</a:t>
            </a:r>
          </a:p>
          <a:p>
            <a:pPr marL="285750" indent="-285750">
              <a:buFont typeface="Arial" panose="020B0604020202020204" pitchFamily="34" charset="0"/>
              <a:buChar char="•"/>
            </a:pPr>
            <a:r>
              <a:rPr lang="en-US" dirty="0"/>
              <a:t>Drilled since ~2002 (likely longer)</a:t>
            </a:r>
          </a:p>
          <a:p>
            <a:pPr marL="285750" indent="-285750">
              <a:buFont typeface="Arial" panose="020B0604020202020204" pitchFamily="34" charset="0"/>
              <a:buChar char="•"/>
            </a:pPr>
            <a:r>
              <a:rPr lang="en-US" dirty="0"/>
              <a:t>Focusing on Karnes County for this study</a:t>
            </a:r>
          </a:p>
        </p:txBody>
      </p:sp>
      <p:sp>
        <p:nvSpPr>
          <p:cNvPr id="6" name="TextBox 5">
            <a:extLst>
              <a:ext uri="{FF2B5EF4-FFF2-40B4-BE49-F238E27FC236}">
                <a16:creationId xmlns:a16="http://schemas.microsoft.com/office/drawing/2014/main" id="{BB0B61E0-4564-D94F-8811-62C66484C0DB}"/>
              </a:ext>
            </a:extLst>
          </p:cNvPr>
          <p:cNvSpPr txBox="1"/>
          <p:nvPr/>
        </p:nvSpPr>
        <p:spPr>
          <a:xfrm>
            <a:off x="4935664" y="6576390"/>
            <a:ext cx="2818785" cy="307777"/>
          </a:xfrm>
          <a:prstGeom prst="rect">
            <a:avLst/>
          </a:prstGeom>
          <a:noFill/>
        </p:spPr>
        <p:txBody>
          <a:bodyPr wrap="none" rtlCol="0">
            <a:spAutoFit/>
          </a:bodyPr>
          <a:lstStyle/>
          <a:p>
            <a:r>
              <a:rPr lang="en-US" sz="1400" dirty="0"/>
              <a:t>Map courtesy of </a:t>
            </a:r>
            <a:r>
              <a:rPr lang="en-US" sz="1400" dirty="0" err="1"/>
              <a:t>eaglefordshale.com</a:t>
            </a:r>
            <a:endParaRPr lang="en-US" sz="1400" dirty="0"/>
          </a:p>
        </p:txBody>
      </p:sp>
      <p:sp>
        <p:nvSpPr>
          <p:cNvPr id="7" name="Freeform 6">
            <a:extLst>
              <a:ext uri="{FF2B5EF4-FFF2-40B4-BE49-F238E27FC236}">
                <a16:creationId xmlns:a16="http://schemas.microsoft.com/office/drawing/2014/main" id="{7C5FBADC-CBEF-EE44-9673-62B72B2B6A95}"/>
              </a:ext>
            </a:extLst>
          </p:cNvPr>
          <p:cNvSpPr/>
          <p:nvPr/>
        </p:nvSpPr>
        <p:spPr>
          <a:xfrm>
            <a:off x="4626808" y="3883843"/>
            <a:ext cx="718190" cy="697584"/>
          </a:xfrm>
          <a:custGeom>
            <a:avLst/>
            <a:gdLst>
              <a:gd name="connsiteX0" fmla="*/ 0 w 716437"/>
              <a:gd name="connsiteY0" fmla="*/ 405353 h 697584"/>
              <a:gd name="connsiteX1" fmla="*/ 527901 w 716437"/>
              <a:gd name="connsiteY1" fmla="*/ 0 h 697584"/>
              <a:gd name="connsiteX2" fmla="*/ 650449 w 716437"/>
              <a:gd name="connsiteY2" fmla="*/ 131976 h 697584"/>
              <a:gd name="connsiteX3" fmla="*/ 490194 w 716437"/>
              <a:gd name="connsiteY3" fmla="*/ 263951 h 697584"/>
              <a:gd name="connsiteX4" fmla="*/ 716437 w 716437"/>
              <a:gd name="connsiteY4" fmla="*/ 499621 h 697584"/>
              <a:gd name="connsiteX5" fmla="*/ 471340 w 716437"/>
              <a:gd name="connsiteY5" fmla="*/ 697584 h 697584"/>
              <a:gd name="connsiteX6" fmla="*/ 358218 w 716437"/>
              <a:gd name="connsiteY6" fmla="*/ 650450 h 697584"/>
              <a:gd name="connsiteX7" fmla="*/ 311084 w 716437"/>
              <a:gd name="connsiteY7" fmla="*/ 622169 h 697584"/>
              <a:gd name="connsiteX8" fmla="*/ 311084 w 716437"/>
              <a:gd name="connsiteY8" fmla="*/ 622169 h 697584"/>
              <a:gd name="connsiteX9" fmla="*/ 197963 w 716437"/>
              <a:gd name="connsiteY9" fmla="*/ 678730 h 697584"/>
              <a:gd name="connsiteX10" fmla="*/ 28280 w 716437"/>
              <a:gd name="connsiteY10" fmla="*/ 461914 h 697584"/>
              <a:gd name="connsiteX0" fmla="*/ 33503 w 749940"/>
              <a:gd name="connsiteY0" fmla="*/ 405353 h 697584"/>
              <a:gd name="connsiteX1" fmla="*/ 561404 w 749940"/>
              <a:gd name="connsiteY1" fmla="*/ 0 h 697584"/>
              <a:gd name="connsiteX2" fmla="*/ 683952 w 749940"/>
              <a:gd name="connsiteY2" fmla="*/ 131976 h 697584"/>
              <a:gd name="connsiteX3" fmla="*/ 523697 w 749940"/>
              <a:gd name="connsiteY3" fmla="*/ 263951 h 697584"/>
              <a:gd name="connsiteX4" fmla="*/ 749940 w 749940"/>
              <a:gd name="connsiteY4" fmla="*/ 499621 h 697584"/>
              <a:gd name="connsiteX5" fmla="*/ 504843 w 749940"/>
              <a:gd name="connsiteY5" fmla="*/ 697584 h 697584"/>
              <a:gd name="connsiteX6" fmla="*/ 391721 w 749940"/>
              <a:gd name="connsiteY6" fmla="*/ 650450 h 697584"/>
              <a:gd name="connsiteX7" fmla="*/ 344587 w 749940"/>
              <a:gd name="connsiteY7" fmla="*/ 622169 h 697584"/>
              <a:gd name="connsiteX8" fmla="*/ 344587 w 749940"/>
              <a:gd name="connsiteY8" fmla="*/ 622169 h 697584"/>
              <a:gd name="connsiteX9" fmla="*/ 231466 w 749940"/>
              <a:gd name="connsiteY9" fmla="*/ 678730 h 697584"/>
              <a:gd name="connsiteX10" fmla="*/ 0 w 749940"/>
              <a:gd name="connsiteY10" fmla="*/ 424844 h 697584"/>
              <a:gd name="connsiteX0" fmla="*/ 1753 w 718190"/>
              <a:gd name="connsiteY0" fmla="*/ 405353 h 697584"/>
              <a:gd name="connsiteX1" fmla="*/ 529654 w 718190"/>
              <a:gd name="connsiteY1" fmla="*/ 0 h 697584"/>
              <a:gd name="connsiteX2" fmla="*/ 652202 w 718190"/>
              <a:gd name="connsiteY2" fmla="*/ 131976 h 697584"/>
              <a:gd name="connsiteX3" fmla="*/ 491947 w 718190"/>
              <a:gd name="connsiteY3" fmla="*/ 263951 h 697584"/>
              <a:gd name="connsiteX4" fmla="*/ 718190 w 718190"/>
              <a:gd name="connsiteY4" fmla="*/ 499621 h 697584"/>
              <a:gd name="connsiteX5" fmla="*/ 473093 w 718190"/>
              <a:gd name="connsiteY5" fmla="*/ 697584 h 697584"/>
              <a:gd name="connsiteX6" fmla="*/ 359971 w 718190"/>
              <a:gd name="connsiteY6" fmla="*/ 650450 h 697584"/>
              <a:gd name="connsiteX7" fmla="*/ 312837 w 718190"/>
              <a:gd name="connsiteY7" fmla="*/ 622169 h 697584"/>
              <a:gd name="connsiteX8" fmla="*/ 312837 w 718190"/>
              <a:gd name="connsiteY8" fmla="*/ 622169 h 697584"/>
              <a:gd name="connsiteX9" fmla="*/ 199716 w 718190"/>
              <a:gd name="connsiteY9" fmla="*/ 678730 h 697584"/>
              <a:gd name="connsiteX10" fmla="*/ 0 w 718190"/>
              <a:gd name="connsiteY10" fmla="*/ 399444 h 69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90" h="697584">
                <a:moveTo>
                  <a:pt x="1753" y="405353"/>
                </a:moveTo>
                <a:lnTo>
                  <a:pt x="529654" y="0"/>
                </a:lnTo>
                <a:lnTo>
                  <a:pt x="652202" y="131976"/>
                </a:lnTo>
                <a:lnTo>
                  <a:pt x="491947" y="263951"/>
                </a:lnTo>
                <a:lnTo>
                  <a:pt x="718190" y="499621"/>
                </a:lnTo>
                <a:lnTo>
                  <a:pt x="473093" y="697584"/>
                </a:lnTo>
                <a:lnTo>
                  <a:pt x="359971" y="650450"/>
                </a:lnTo>
                <a:lnTo>
                  <a:pt x="312837" y="622169"/>
                </a:lnTo>
                <a:lnTo>
                  <a:pt x="312837" y="622169"/>
                </a:lnTo>
                <a:lnTo>
                  <a:pt x="199716" y="678730"/>
                </a:lnTo>
                <a:lnTo>
                  <a:pt x="0" y="399444"/>
                </a:lnTo>
              </a:path>
            </a:pathLst>
          </a:cu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1149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06575B-BD51-F645-86C6-4E94151CC0A9}"/>
              </a:ext>
            </a:extLst>
          </p:cNvPr>
          <p:cNvPicPr>
            <a:picLocks noChangeAspect="1"/>
          </p:cNvPicPr>
          <p:nvPr/>
        </p:nvPicPr>
        <p:blipFill>
          <a:blip r:embed="rId2"/>
          <a:stretch>
            <a:fillRect/>
          </a:stretch>
        </p:blipFill>
        <p:spPr>
          <a:xfrm>
            <a:off x="4578560" y="1749754"/>
            <a:ext cx="6552323" cy="4828027"/>
          </a:xfrm>
          <a:prstGeom prst="rect">
            <a:avLst/>
          </a:prstGeom>
        </p:spPr>
      </p:pic>
      <p:sp>
        <p:nvSpPr>
          <p:cNvPr id="6" name="Rectangle 5">
            <a:extLst>
              <a:ext uri="{FF2B5EF4-FFF2-40B4-BE49-F238E27FC236}">
                <a16:creationId xmlns:a16="http://schemas.microsoft.com/office/drawing/2014/main" id="{1A8F71AA-0E1F-C742-924C-8633F4B687D5}"/>
              </a:ext>
            </a:extLst>
          </p:cNvPr>
          <p:cNvSpPr/>
          <p:nvPr/>
        </p:nvSpPr>
        <p:spPr>
          <a:xfrm>
            <a:off x="6312310" y="2998839"/>
            <a:ext cx="491613" cy="3106993"/>
          </a:xfrm>
          <a:prstGeom prst="rect">
            <a:avLst/>
          </a:prstGeom>
          <a:solidFill>
            <a:srgbClr val="FF0000">
              <a:alpha val="1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7D146A-CC50-3E42-A82D-0695559E8349}"/>
              </a:ext>
            </a:extLst>
          </p:cNvPr>
          <p:cNvSpPr/>
          <p:nvPr/>
        </p:nvSpPr>
        <p:spPr>
          <a:xfrm>
            <a:off x="7457767" y="2109020"/>
            <a:ext cx="526026" cy="3996812"/>
          </a:xfrm>
          <a:prstGeom prst="rect">
            <a:avLst/>
          </a:prstGeom>
          <a:solidFill>
            <a:srgbClr val="FF0000">
              <a:alpha val="1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3D32BC1-02E6-E74F-8797-03F99BE7DB16}"/>
              </a:ext>
            </a:extLst>
          </p:cNvPr>
          <p:cNvSpPr/>
          <p:nvPr/>
        </p:nvSpPr>
        <p:spPr>
          <a:xfrm>
            <a:off x="9379974" y="3179162"/>
            <a:ext cx="314632" cy="2921753"/>
          </a:xfrm>
          <a:prstGeom prst="rect">
            <a:avLst/>
          </a:prstGeom>
          <a:solidFill>
            <a:srgbClr val="FF0000">
              <a:alpha val="1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60D1537-E782-1A4F-8AAF-2B4C9B447FDF}"/>
              </a:ext>
            </a:extLst>
          </p:cNvPr>
          <p:cNvSpPr/>
          <p:nvPr/>
        </p:nvSpPr>
        <p:spPr>
          <a:xfrm>
            <a:off x="10127226" y="3179163"/>
            <a:ext cx="185552" cy="2921753"/>
          </a:xfrm>
          <a:prstGeom prst="rect">
            <a:avLst/>
          </a:prstGeom>
          <a:solidFill>
            <a:srgbClr val="FF0000">
              <a:alpha val="1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4B88834-B0A5-5646-8289-24E64845EE07}"/>
              </a:ext>
            </a:extLst>
          </p:cNvPr>
          <p:cNvSpPr/>
          <p:nvPr/>
        </p:nvSpPr>
        <p:spPr>
          <a:xfrm>
            <a:off x="10363200" y="3174247"/>
            <a:ext cx="314631" cy="2921753"/>
          </a:xfrm>
          <a:prstGeom prst="rect">
            <a:avLst/>
          </a:prstGeom>
          <a:solidFill>
            <a:srgbClr val="FF0000">
              <a:alpha val="14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409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40408-FB96-394C-BE35-A0B48DC8CD40}"/>
              </a:ext>
            </a:extLst>
          </p:cNvPr>
          <p:cNvSpPr>
            <a:spLocks noGrp="1"/>
          </p:cNvSpPr>
          <p:nvPr>
            <p:ph type="title"/>
          </p:nvPr>
        </p:nvSpPr>
        <p:spPr/>
        <p:txBody>
          <a:bodyPr/>
          <a:lstStyle/>
          <a:p>
            <a:r>
              <a:rPr lang="en-US" dirty="0"/>
              <a:t>Induced seismicity a problem in 2017+</a:t>
            </a:r>
          </a:p>
        </p:txBody>
      </p:sp>
      <p:sp>
        <p:nvSpPr>
          <p:cNvPr id="3" name="Content Placeholder 2">
            <a:extLst>
              <a:ext uri="{FF2B5EF4-FFF2-40B4-BE49-F238E27FC236}">
                <a16:creationId xmlns:a16="http://schemas.microsoft.com/office/drawing/2014/main" id="{3D31E451-7663-C347-BB5A-ABDD2721FBA9}"/>
              </a:ext>
            </a:extLst>
          </p:cNvPr>
          <p:cNvSpPr>
            <a:spLocks noGrp="1"/>
          </p:cNvSpPr>
          <p:nvPr>
            <p:ph idx="1"/>
          </p:nvPr>
        </p:nvSpPr>
        <p:spPr>
          <a:xfrm>
            <a:off x="4678325" y="5741936"/>
            <a:ext cx="7029289" cy="976184"/>
          </a:xfrm>
        </p:spPr>
        <p:txBody>
          <a:bodyPr/>
          <a:lstStyle/>
          <a:p>
            <a:pPr marL="0" indent="0" algn="ctr">
              <a:buNone/>
            </a:pPr>
            <a:r>
              <a:rPr lang="en-US" dirty="0"/>
              <a:t>Eagle Ford Shale Play has been exploited for 20+ years, why the recent uptick in seismicity?</a:t>
            </a:r>
          </a:p>
        </p:txBody>
      </p:sp>
      <p:pic>
        <p:nvPicPr>
          <p:cNvPr id="6" name="Picture 5">
            <a:extLst>
              <a:ext uri="{FF2B5EF4-FFF2-40B4-BE49-F238E27FC236}">
                <a16:creationId xmlns:a16="http://schemas.microsoft.com/office/drawing/2014/main" id="{B2E26EAF-8C9F-614F-8C23-C46B8769C3ED}"/>
              </a:ext>
            </a:extLst>
          </p:cNvPr>
          <p:cNvPicPr>
            <a:picLocks noChangeAspect="1"/>
          </p:cNvPicPr>
          <p:nvPr/>
        </p:nvPicPr>
        <p:blipFill>
          <a:blip r:embed="rId3"/>
          <a:stretch>
            <a:fillRect/>
          </a:stretch>
        </p:blipFill>
        <p:spPr>
          <a:xfrm>
            <a:off x="5854045" y="2223574"/>
            <a:ext cx="6075171" cy="2779068"/>
          </a:xfrm>
          <a:prstGeom prst="rect">
            <a:avLst/>
          </a:prstGeom>
        </p:spPr>
      </p:pic>
      <p:grpSp>
        <p:nvGrpSpPr>
          <p:cNvPr id="16" name="Group 15">
            <a:extLst>
              <a:ext uri="{FF2B5EF4-FFF2-40B4-BE49-F238E27FC236}">
                <a16:creationId xmlns:a16="http://schemas.microsoft.com/office/drawing/2014/main" id="{DF7C00DA-6BB6-E54D-8373-451C1F07227F}"/>
              </a:ext>
            </a:extLst>
          </p:cNvPr>
          <p:cNvGrpSpPr/>
          <p:nvPr/>
        </p:nvGrpSpPr>
        <p:grpSpPr>
          <a:xfrm>
            <a:off x="354171" y="1664498"/>
            <a:ext cx="5445726" cy="3536739"/>
            <a:chOff x="277984" y="1835532"/>
            <a:chExt cx="5445726" cy="3536739"/>
          </a:xfrm>
        </p:grpSpPr>
        <p:pic>
          <p:nvPicPr>
            <p:cNvPr id="5" name="Picture 4">
              <a:extLst>
                <a:ext uri="{FF2B5EF4-FFF2-40B4-BE49-F238E27FC236}">
                  <a16:creationId xmlns:a16="http://schemas.microsoft.com/office/drawing/2014/main" id="{F1C7C770-76EF-4449-8DB8-961715B63467}"/>
                </a:ext>
              </a:extLst>
            </p:cNvPr>
            <p:cNvPicPr>
              <a:picLocks noChangeAspect="1"/>
            </p:cNvPicPr>
            <p:nvPr/>
          </p:nvPicPr>
          <p:blipFill>
            <a:blip r:embed="rId4"/>
            <a:stretch>
              <a:fillRect/>
            </a:stretch>
          </p:blipFill>
          <p:spPr>
            <a:xfrm>
              <a:off x="277984" y="1835532"/>
              <a:ext cx="5445726" cy="3536739"/>
            </a:xfrm>
            <a:prstGeom prst="rect">
              <a:avLst/>
            </a:prstGeom>
          </p:spPr>
        </p:pic>
        <p:sp>
          <p:nvSpPr>
            <p:cNvPr id="7" name="Freeform 6">
              <a:extLst>
                <a:ext uri="{FF2B5EF4-FFF2-40B4-BE49-F238E27FC236}">
                  <a16:creationId xmlns:a16="http://schemas.microsoft.com/office/drawing/2014/main" id="{74A6D445-01C7-A447-B67F-C5178AC2ADB3}"/>
                </a:ext>
              </a:extLst>
            </p:cNvPr>
            <p:cNvSpPr/>
            <p:nvPr/>
          </p:nvSpPr>
          <p:spPr>
            <a:xfrm>
              <a:off x="2452577" y="2466753"/>
              <a:ext cx="2374604" cy="2353340"/>
            </a:xfrm>
            <a:custGeom>
              <a:avLst/>
              <a:gdLst>
                <a:gd name="connsiteX0" fmla="*/ 0 w 2374604"/>
                <a:gd name="connsiteY0" fmla="*/ 1467294 h 2353340"/>
                <a:gd name="connsiteX1" fmla="*/ 1786270 w 2374604"/>
                <a:gd name="connsiteY1" fmla="*/ 0 h 2353340"/>
                <a:gd name="connsiteX2" fmla="*/ 2232837 w 2374604"/>
                <a:gd name="connsiteY2" fmla="*/ 503275 h 2353340"/>
                <a:gd name="connsiteX3" fmla="*/ 1687032 w 2374604"/>
                <a:gd name="connsiteY3" fmla="*/ 928577 h 2353340"/>
                <a:gd name="connsiteX4" fmla="*/ 2374604 w 2374604"/>
                <a:gd name="connsiteY4" fmla="*/ 1779182 h 2353340"/>
                <a:gd name="connsiteX5" fmla="*/ 1977656 w 2374604"/>
                <a:gd name="connsiteY5" fmla="*/ 2112335 h 2353340"/>
                <a:gd name="connsiteX6" fmla="*/ 1360967 w 2374604"/>
                <a:gd name="connsiteY6" fmla="*/ 2098159 h 2353340"/>
                <a:gd name="connsiteX7" fmla="*/ 1353879 w 2374604"/>
                <a:gd name="connsiteY7" fmla="*/ 2353340 h 2353340"/>
                <a:gd name="connsiteX8" fmla="*/ 1247553 w 2374604"/>
                <a:gd name="connsiteY8" fmla="*/ 2324987 h 2353340"/>
                <a:gd name="connsiteX9" fmla="*/ 1162493 w 2374604"/>
                <a:gd name="connsiteY9" fmla="*/ 2282456 h 2353340"/>
                <a:gd name="connsiteX10" fmla="*/ 1077432 w 2374604"/>
                <a:gd name="connsiteY10" fmla="*/ 2183219 h 2353340"/>
                <a:gd name="connsiteX11" fmla="*/ 723014 w 2374604"/>
                <a:gd name="connsiteY11" fmla="*/ 2324987 h 2353340"/>
                <a:gd name="connsiteX12" fmla="*/ 0 w 2374604"/>
                <a:gd name="connsiteY12" fmla="*/ 1467294 h 23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74604" h="2353340">
                  <a:moveTo>
                    <a:pt x="0" y="1467294"/>
                  </a:moveTo>
                  <a:lnTo>
                    <a:pt x="1786270" y="0"/>
                  </a:lnTo>
                  <a:lnTo>
                    <a:pt x="2232837" y="503275"/>
                  </a:lnTo>
                  <a:lnTo>
                    <a:pt x="1687032" y="928577"/>
                  </a:lnTo>
                  <a:lnTo>
                    <a:pt x="2374604" y="1779182"/>
                  </a:lnTo>
                  <a:lnTo>
                    <a:pt x="1977656" y="2112335"/>
                  </a:lnTo>
                  <a:lnTo>
                    <a:pt x="1360967" y="2098159"/>
                  </a:lnTo>
                  <a:lnTo>
                    <a:pt x="1353879" y="2353340"/>
                  </a:lnTo>
                  <a:lnTo>
                    <a:pt x="1247553" y="2324987"/>
                  </a:lnTo>
                  <a:lnTo>
                    <a:pt x="1162493" y="2282456"/>
                  </a:lnTo>
                  <a:lnTo>
                    <a:pt x="1077432" y="2183219"/>
                  </a:lnTo>
                  <a:lnTo>
                    <a:pt x="723014" y="2324987"/>
                  </a:lnTo>
                  <a:lnTo>
                    <a:pt x="0" y="1467294"/>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a:extLst>
              <a:ext uri="{FF2B5EF4-FFF2-40B4-BE49-F238E27FC236}">
                <a16:creationId xmlns:a16="http://schemas.microsoft.com/office/drawing/2014/main" id="{0CA56229-C410-704D-B022-32B24EDDA7E7}"/>
              </a:ext>
            </a:extLst>
          </p:cNvPr>
          <p:cNvSpPr txBox="1"/>
          <p:nvPr/>
        </p:nvSpPr>
        <p:spPr>
          <a:xfrm>
            <a:off x="4430239" y="5201237"/>
            <a:ext cx="1284454" cy="276999"/>
          </a:xfrm>
          <a:prstGeom prst="rect">
            <a:avLst/>
          </a:prstGeom>
          <a:noFill/>
        </p:spPr>
        <p:txBody>
          <a:bodyPr wrap="none" rtlCol="0">
            <a:spAutoFit/>
          </a:bodyPr>
          <a:lstStyle/>
          <a:p>
            <a:r>
              <a:rPr lang="en-US" sz="1200" dirty="0" err="1"/>
              <a:t>Fasola</a:t>
            </a:r>
            <a:r>
              <a:rPr lang="en-US" sz="1200" dirty="0"/>
              <a:t> et al 2019</a:t>
            </a:r>
          </a:p>
        </p:txBody>
      </p:sp>
      <p:sp>
        <p:nvSpPr>
          <p:cNvPr id="9" name="TextBox 8">
            <a:extLst>
              <a:ext uri="{FF2B5EF4-FFF2-40B4-BE49-F238E27FC236}">
                <a16:creationId xmlns:a16="http://schemas.microsoft.com/office/drawing/2014/main" id="{A34FFCE2-B428-A449-B56D-740231C5EA23}"/>
              </a:ext>
            </a:extLst>
          </p:cNvPr>
          <p:cNvSpPr txBox="1"/>
          <p:nvPr/>
        </p:nvSpPr>
        <p:spPr>
          <a:xfrm>
            <a:off x="8593394" y="2466753"/>
            <a:ext cx="1358064" cy="307777"/>
          </a:xfrm>
          <a:prstGeom prst="rect">
            <a:avLst/>
          </a:prstGeom>
          <a:noFill/>
        </p:spPr>
        <p:txBody>
          <a:bodyPr wrap="none" rtlCol="0">
            <a:spAutoFit/>
          </a:bodyPr>
          <a:lstStyle/>
          <a:p>
            <a:r>
              <a:rPr lang="en-US" sz="1400" dirty="0">
                <a:solidFill>
                  <a:srgbClr val="FF0000"/>
                </a:solidFill>
              </a:rPr>
              <a:t>December 2017</a:t>
            </a:r>
          </a:p>
        </p:txBody>
      </p:sp>
      <p:cxnSp>
        <p:nvCxnSpPr>
          <p:cNvPr id="11" name="Straight Arrow Connector 10">
            <a:extLst>
              <a:ext uri="{FF2B5EF4-FFF2-40B4-BE49-F238E27FC236}">
                <a16:creationId xmlns:a16="http://schemas.microsoft.com/office/drawing/2014/main" id="{4B8583F6-0C30-4943-AD30-AB6D4FAB1B6C}"/>
              </a:ext>
            </a:extLst>
          </p:cNvPr>
          <p:cNvCxnSpPr>
            <a:cxnSpLocks/>
          </p:cNvCxnSpPr>
          <p:nvPr/>
        </p:nvCxnSpPr>
        <p:spPr>
          <a:xfrm>
            <a:off x="9655277" y="2733368"/>
            <a:ext cx="186813" cy="6194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A0780484-3F72-6D48-8FBA-35669D0DC1B8}"/>
              </a:ext>
            </a:extLst>
          </p:cNvPr>
          <p:cNvGrpSpPr/>
          <p:nvPr/>
        </p:nvGrpSpPr>
        <p:grpSpPr>
          <a:xfrm>
            <a:off x="86272" y="4772995"/>
            <a:ext cx="2582500" cy="1987655"/>
            <a:chOff x="86272" y="4772995"/>
            <a:chExt cx="2582500" cy="1987655"/>
          </a:xfrm>
        </p:grpSpPr>
        <p:pic>
          <p:nvPicPr>
            <p:cNvPr id="15" name="Picture 14">
              <a:extLst>
                <a:ext uri="{FF2B5EF4-FFF2-40B4-BE49-F238E27FC236}">
                  <a16:creationId xmlns:a16="http://schemas.microsoft.com/office/drawing/2014/main" id="{F33C9387-5CAB-E649-A030-66793ED42F06}"/>
                </a:ext>
              </a:extLst>
            </p:cNvPr>
            <p:cNvPicPr>
              <a:picLocks noChangeAspect="1"/>
            </p:cNvPicPr>
            <p:nvPr/>
          </p:nvPicPr>
          <p:blipFill>
            <a:blip r:embed="rId5"/>
            <a:stretch>
              <a:fillRect/>
            </a:stretch>
          </p:blipFill>
          <p:spPr>
            <a:xfrm>
              <a:off x="86272" y="4772995"/>
              <a:ext cx="2582500" cy="1987655"/>
            </a:xfrm>
            <a:prstGeom prst="rect">
              <a:avLst/>
            </a:prstGeom>
          </p:spPr>
        </p:pic>
        <p:sp>
          <p:nvSpPr>
            <p:cNvPr id="17" name="Freeform 16">
              <a:extLst>
                <a:ext uri="{FF2B5EF4-FFF2-40B4-BE49-F238E27FC236}">
                  <a16:creationId xmlns:a16="http://schemas.microsoft.com/office/drawing/2014/main" id="{240E2600-48C8-DB46-8539-EC72C4EDA4ED}"/>
                </a:ext>
              </a:extLst>
            </p:cNvPr>
            <p:cNvSpPr/>
            <p:nvPr/>
          </p:nvSpPr>
          <p:spPr>
            <a:xfrm>
              <a:off x="1327484" y="5651205"/>
              <a:ext cx="331196" cy="287079"/>
            </a:xfrm>
            <a:custGeom>
              <a:avLst/>
              <a:gdLst>
                <a:gd name="connsiteX0" fmla="*/ 0 w 716437"/>
                <a:gd name="connsiteY0" fmla="*/ 405353 h 697584"/>
                <a:gd name="connsiteX1" fmla="*/ 527901 w 716437"/>
                <a:gd name="connsiteY1" fmla="*/ 0 h 697584"/>
                <a:gd name="connsiteX2" fmla="*/ 650449 w 716437"/>
                <a:gd name="connsiteY2" fmla="*/ 131976 h 697584"/>
                <a:gd name="connsiteX3" fmla="*/ 490194 w 716437"/>
                <a:gd name="connsiteY3" fmla="*/ 263951 h 697584"/>
                <a:gd name="connsiteX4" fmla="*/ 716437 w 716437"/>
                <a:gd name="connsiteY4" fmla="*/ 499621 h 697584"/>
                <a:gd name="connsiteX5" fmla="*/ 471340 w 716437"/>
                <a:gd name="connsiteY5" fmla="*/ 697584 h 697584"/>
                <a:gd name="connsiteX6" fmla="*/ 358218 w 716437"/>
                <a:gd name="connsiteY6" fmla="*/ 650450 h 697584"/>
                <a:gd name="connsiteX7" fmla="*/ 311084 w 716437"/>
                <a:gd name="connsiteY7" fmla="*/ 622169 h 697584"/>
                <a:gd name="connsiteX8" fmla="*/ 311084 w 716437"/>
                <a:gd name="connsiteY8" fmla="*/ 622169 h 697584"/>
                <a:gd name="connsiteX9" fmla="*/ 197963 w 716437"/>
                <a:gd name="connsiteY9" fmla="*/ 678730 h 697584"/>
                <a:gd name="connsiteX10" fmla="*/ 28280 w 716437"/>
                <a:gd name="connsiteY10" fmla="*/ 461914 h 697584"/>
                <a:gd name="connsiteX0" fmla="*/ 33503 w 749940"/>
                <a:gd name="connsiteY0" fmla="*/ 405353 h 697584"/>
                <a:gd name="connsiteX1" fmla="*/ 561404 w 749940"/>
                <a:gd name="connsiteY1" fmla="*/ 0 h 697584"/>
                <a:gd name="connsiteX2" fmla="*/ 683952 w 749940"/>
                <a:gd name="connsiteY2" fmla="*/ 131976 h 697584"/>
                <a:gd name="connsiteX3" fmla="*/ 523697 w 749940"/>
                <a:gd name="connsiteY3" fmla="*/ 263951 h 697584"/>
                <a:gd name="connsiteX4" fmla="*/ 749940 w 749940"/>
                <a:gd name="connsiteY4" fmla="*/ 499621 h 697584"/>
                <a:gd name="connsiteX5" fmla="*/ 504843 w 749940"/>
                <a:gd name="connsiteY5" fmla="*/ 697584 h 697584"/>
                <a:gd name="connsiteX6" fmla="*/ 391721 w 749940"/>
                <a:gd name="connsiteY6" fmla="*/ 650450 h 697584"/>
                <a:gd name="connsiteX7" fmla="*/ 344587 w 749940"/>
                <a:gd name="connsiteY7" fmla="*/ 622169 h 697584"/>
                <a:gd name="connsiteX8" fmla="*/ 344587 w 749940"/>
                <a:gd name="connsiteY8" fmla="*/ 622169 h 697584"/>
                <a:gd name="connsiteX9" fmla="*/ 231466 w 749940"/>
                <a:gd name="connsiteY9" fmla="*/ 678730 h 697584"/>
                <a:gd name="connsiteX10" fmla="*/ 0 w 749940"/>
                <a:gd name="connsiteY10" fmla="*/ 424844 h 697584"/>
                <a:gd name="connsiteX0" fmla="*/ 1753 w 718190"/>
                <a:gd name="connsiteY0" fmla="*/ 405353 h 697584"/>
                <a:gd name="connsiteX1" fmla="*/ 529654 w 718190"/>
                <a:gd name="connsiteY1" fmla="*/ 0 h 697584"/>
                <a:gd name="connsiteX2" fmla="*/ 652202 w 718190"/>
                <a:gd name="connsiteY2" fmla="*/ 131976 h 697584"/>
                <a:gd name="connsiteX3" fmla="*/ 491947 w 718190"/>
                <a:gd name="connsiteY3" fmla="*/ 263951 h 697584"/>
                <a:gd name="connsiteX4" fmla="*/ 718190 w 718190"/>
                <a:gd name="connsiteY4" fmla="*/ 499621 h 697584"/>
                <a:gd name="connsiteX5" fmla="*/ 473093 w 718190"/>
                <a:gd name="connsiteY5" fmla="*/ 697584 h 697584"/>
                <a:gd name="connsiteX6" fmla="*/ 359971 w 718190"/>
                <a:gd name="connsiteY6" fmla="*/ 650450 h 697584"/>
                <a:gd name="connsiteX7" fmla="*/ 312837 w 718190"/>
                <a:gd name="connsiteY7" fmla="*/ 622169 h 697584"/>
                <a:gd name="connsiteX8" fmla="*/ 312837 w 718190"/>
                <a:gd name="connsiteY8" fmla="*/ 622169 h 697584"/>
                <a:gd name="connsiteX9" fmla="*/ 199716 w 718190"/>
                <a:gd name="connsiteY9" fmla="*/ 678730 h 697584"/>
                <a:gd name="connsiteX10" fmla="*/ 0 w 718190"/>
                <a:gd name="connsiteY10" fmla="*/ 399444 h 697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8190" h="697584">
                  <a:moveTo>
                    <a:pt x="1753" y="405353"/>
                  </a:moveTo>
                  <a:lnTo>
                    <a:pt x="529654" y="0"/>
                  </a:lnTo>
                  <a:lnTo>
                    <a:pt x="652202" y="131976"/>
                  </a:lnTo>
                  <a:lnTo>
                    <a:pt x="491947" y="263951"/>
                  </a:lnTo>
                  <a:lnTo>
                    <a:pt x="718190" y="499621"/>
                  </a:lnTo>
                  <a:lnTo>
                    <a:pt x="473093" y="697584"/>
                  </a:lnTo>
                  <a:lnTo>
                    <a:pt x="359971" y="650450"/>
                  </a:lnTo>
                  <a:lnTo>
                    <a:pt x="312837" y="622169"/>
                  </a:lnTo>
                  <a:lnTo>
                    <a:pt x="312837" y="622169"/>
                  </a:lnTo>
                  <a:lnTo>
                    <a:pt x="199716" y="678730"/>
                  </a:lnTo>
                  <a:lnTo>
                    <a:pt x="0" y="399444"/>
                  </a:lnTo>
                </a:path>
              </a:pathLst>
            </a:cu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TextBox 18">
            <a:extLst>
              <a:ext uri="{FF2B5EF4-FFF2-40B4-BE49-F238E27FC236}">
                <a16:creationId xmlns:a16="http://schemas.microsoft.com/office/drawing/2014/main" id="{143B82F1-C28E-4145-93BA-31B9C150ED63}"/>
              </a:ext>
            </a:extLst>
          </p:cNvPr>
          <p:cNvSpPr txBox="1"/>
          <p:nvPr/>
        </p:nvSpPr>
        <p:spPr>
          <a:xfrm>
            <a:off x="2629443" y="6523563"/>
            <a:ext cx="1591590" cy="307777"/>
          </a:xfrm>
          <a:prstGeom prst="rect">
            <a:avLst/>
          </a:prstGeom>
          <a:noFill/>
        </p:spPr>
        <p:txBody>
          <a:bodyPr wrap="none" rtlCol="0">
            <a:spAutoFit/>
          </a:bodyPr>
          <a:lstStyle/>
          <a:p>
            <a:r>
              <a:rPr lang="en-US" sz="1400" dirty="0" err="1"/>
              <a:t>eaglefordshale.com</a:t>
            </a:r>
            <a:endParaRPr lang="en-US" sz="1400" dirty="0"/>
          </a:p>
        </p:txBody>
      </p:sp>
    </p:spTree>
    <p:extLst>
      <p:ext uri="{BB962C8B-B14F-4D97-AF65-F5344CB8AC3E}">
        <p14:creationId xmlns:p14="http://schemas.microsoft.com/office/powerpoint/2010/main" val="593408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6E9A8-2D6C-9441-AE1C-386C39B55B95}"/>
              </a:ext>
            </a:extLst>
          </p:cNvPr>
          <p:cNvSpPr>
            <a:spLocks noGrp="1"/>
          </p:cNvSpPr>
          <p:nvPr>
            <p:ph type="title"/>
          </p:nvPr>
        </p:nvSpPr>
        <p:spPr/>
        <p:txBody>
          <a:bodyPr/>
          <a:lstStyle/>
          <a:p>
            <a:r>
              <a:rPr lang="en-US" dirty="0"/>
              <a:t>What level of seismicity are we talking?</a:t>
            </a:r>
          </a:p>
        </p:txBody>
      </p:sp>
      <p:grpSp>
        <p:nvGrpSpPr>
          <p:cNvPr id="12" name="Group 11">
            <a:extLst>
              <a:ext uri="{FF2B5EF4-FFF2-40B4-BE49-F238E27FC236}">
                <a16:creationId xmlns:a16="http://schemas.microsoft.com/office/drawing/2014/main" id="{36AA71E4-9454-F646-A44E-B90DBAD5B257}"/>
              </a:ext>
            </a:extLst>
          </p:cNvPr>
          <p:cNvGrpSpPr/>
          <p:nvPr/>
        </p:nvGrpSpPr>
        <p:grpSpPr>
          <a:xfrm>
            <a:off x="209199" y="2371408"/>
            <a:ext cx="6863049" cy="4066727"/>
            <a:chOff x="1326536" y="2003258"/>
            <a:chExt cx="6863049" cy="4066727"/>
          </a:xfrm>
        </p:grpSpPr>
        <p:pic>
          <p:nvPicPr>
            <p:cNvPr id="4" name="Picture 3">
              <a:extLst>
                <a:ext uri="{FF2B5EF4-FFF2-40B4-BE49-F238E27FC236}">
                  <a16:creationId xmlns:a16="http://schemas.microsoft.com/office/drawing/2014/main" id="{D9EBF640-2738-E34D-BD30-67EAED6C3C40}"/>
                </a:ext>
              </a:extLst>
            </p:cNvPr>
            <p:cNvPicPr>
              <a:picLocks noChangeAspect="1"/>
            </p:cNvPicPr>
            <p:nvPr/>
          </p:nvPicPr>
          <p:blipFill>
            <a:blip r:embed="rId3"/>
            <a:stretch>
              <a:fillRect/>
            </a:stretch>
          </p:blipFill>
          <p:spPr>
            <a:xfrm>
              <a:off x="1326536" y="2003258"/>
              <a:ext cx="4464665" cy="4066727"/>
            </a:xfrm>
            <a:prstGeom prst="rect">
              <a:avLst/>
            </a:prstGeom>
          </p:spPr>
        </p:pic>
        <p:sp>
          <p:nvSpPr>
            <p:cNvPr id="5" name="Left Brace 4">
              <a:extLst>
                <a:ext uri="{FF2B5EF4-FFF2-40B4-BE49-F238E27FC236}">
                  <a16:creationId xmlns:a16="http://schemas.microsoft.com/office/drawing/2014/main" id="{3561D8EA-8853-4444-BBC0-9BEBA55BD661}"/>
                </a:ext>
              </a:extLst>
            </p:cNvPr>
            <p:cNvSpPr/>
            <p:nvPr/>
          </p:nvSpPr>
          <p:spPr>
            <a:xfrm rot="10800000">
              <a:off x="5331479" y="2684553"/>
              <a:ext cx="382246" cy="1098235"/>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853D3D2F-9705-3A4B-8578-FEF9ACD12ECB}"/>
                </a:ext>
              </a:extLst>
            </p:cNvPr>
            <p:cNvSpPr txBox="1"/>
            <p:nvPr/>
          </p:nvSpPr>
          <p:spPr>
            <a:xfrm>
              <a:off x="5791201" y="3079782"/>
              <a:ext cx="1880643" cy="307777"/>
            </a:xfrm>
            <a:prstGeom prst="rect">
              <a:avLst/>
            </a:prstGeom>
            <a:solidFill>
              <a:schemeClr val="tx1"/>
            </a:solidFill>
          </p:spPr>
          <p:txBody>
            <a:bodyPr wrap="none" rtlCol="0">
              <a:spAutoFit/>
            </a:bodyPr>
            <a:lstStyle/>
            <a:p>
              <a:r>
                <a:rPr lang="en-US" sz="1400" dirty="0">
                  <a:solidFill>
                    <a:srgbClr val="FF0000"/>
                  </a:solidFill>
                </a:rPr>
                <a:t>EFRD Induced Seismicity</a:t>
              </a:r>
            </a:p>
          </p:txBody>
        </p:sp>
        <p:sp>
          <p:nvSpPr>
            <p:cNvPr id="8" name="TextBox 7">
              <a:extLst>
                <a:ext uri="{FF2B5EF4-FFF2-40B4-BE49-F238E27FC236}">
                  <a16:creationId xmlns:a16="http://schemas.microsoft.com/office/drawing/2014/main" id="{0479C7F0-0B52-4549-9BE0-BDC03C532369}"/>
                </a:ext>
              </a:extLst>
            </p:cNvPr>
            <p:cNvSpPr txBox="1"/>
            <p:nvPr/>
          </p:nvSpPr>
          <p:spPr>
            <a:xfrm>
              <a:off x="5531742" y="3517376"/>
              <a:ext cx="2268570" cy="307777"/>
            </a:xfrm>
            <a:prstGeom prst="rect">
              <a:avLst/>
            </a:prstGeom>
            <a:solidFill>
              <a:schemeClr val="tx1"/>
            </a:solidFill>
          </p:spPr>
          <p:txBody>
            <a:bodyPr wrap="none" rtlCol="0">
              <a:spAutoFit/>
            </a:bodyPr>
            <a:lstStyle/>
            <a:p>
              <a:r>
                <a:rPr lang="en-US" sz="1400" dirty="0">
                  <a:solidFill>
                    <a:srgbClr val="0070C0"/>
                  </a:solidFill>
                </a:rPr>
                <a:t>Oklahoma Induced Seismicity</a:t>
              </a:r>
            </a:p>
          </p:txBody>
        </p:sp>
        <p:sp>
          <p:nvSpPr>
            <p:cNvPr id="9" name="Left Brace 8">
              <a:extLst>
                <a:ext uri="{FF2B5EF4-FFF2-40B4-BE49-F238E27FC236}">
                  <a16:creationId xmlns:a16="http://schemas.microsoft.com/office/drawing/2014/main" id="{A284179C-EEC6-AE47-AF9E-5A177966CDE5}"/>
                </a:ext>
              </a:extLst>
            </p:cNvPr>
            <p:cNvSpPr/>
            <p:nvPr/>
          </p:nvSpPr>
          <p:spPr>
            <a:xfrm rot="10800000">
              <a:off x="4689549" y="2699302"/>
              <a:ext cx="657920" cy="1912026"/>
            </a:xfrm>
            <a:prstGeom prst="leftBrace">
              <a:avLst/>
            </a:prstGeom>
            <a:ln>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00"/>
                </a:solidFill>
              </a:endParaRPr>
            </a:p>
          </p:txBody>
        </p:sp>
        <p:sp>
          <p:nvSpPr>
            <p:cNvPr id="10" name="Left Brace 9">
              <a:extLst>
                <a:ext uri="{FF2B5EF4-FFF2-40B4-BE49-F238E27FC236}">
                  <a16:creationId xmlns:a16="http://schemas.microsoft.com/office/drawing/2014/main" id="{3D76D4D5-7F4E-D14B-9B7E-E2A898EC3EE0}"/>
                </a:ext>
              </a:extLst>
            </p:cNvPr>
            <p:cNvSpPr/>
            <p:nvPr/>
          </p:nvSpPr>
          <p:spPr>
            <a:xfrm rot="10800000">
              <a:off x="5033285" y="2684554"/>
              <a:ext cx="657920" cy="3263962"/>
            </a:xfrm>
            <a:prstGeom prst="lef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FF00"/>
                </a:solidFill>
              </a:endParaRPr>
            </a:p>
          </p:txBody>
        </p:sp>
        <p:sp>
          <p:nvSpPr>
            <p:cNvPr id="11" name="TextBox 10">
              <a:extLst>
                <a:ext uri="{FF2B5EF4-FFF2-40B4-BE49-F238E27FC236}">
                  <a16:creationId xmlns:a16="http://schemas.microsoft.com/office/drawing/2014/main" id="{D61625A0-B351-7648-8C5F-934D6B165115}"/>
                </a:ext>
              </a:extLst>
            </p:cNvPr>
            <p:cNvSpPr txBox="1"/>
            <p:nvPr/>
          </p:nvSpPr>
          <p:spPr>
            <a:xfrm>
              <a:off x="5531742" y="4165870"/>
              <a:ext cx="2657843" cy="307777"/>
            </a:xfrm>
            <a:prstGeom prst="rect">
              <a:avLst/>
            </a:prstGeom>
            <a:solidFill>
              <a:schemeClr val="tx1"/>
            </a:solidFill>
          </p:spPr>
          <p:txBody>
            <a:bodyPr wrap="none" rtlCol="0">
              <a:spAutoFit/>
            </a:bodyPr>
            <a:lstStyle/>
            <a:p>
              <a:r>
                <a:rPr lang="en-US" sz="1400" dirty="0">
                  <a:solidFill>
                    <a:srgbClr val="7030A0"/>
                  </a:solidFill>
                </a:rPr>
                <a:t>Natural Seismicity (CA, Japan, </a:t>
              </a:r>
              <a:r>
                <a:rPr lang="en-US" sz="1400" dirty="0" err="1">
                  <a:solidFill>
                    <a:srgbClr val="7030A0"/>
                  </a:solidFill>
                </a:rPr>
                <a:t>etc</a:t>
              </a:r>
              <a:r>
                <a:rPr lang="en-US" sz="1400" dirty="0">
                  <a:solidFill>
                    <a:srgbClr val="7030A0"/>
                  </a:solidFill>
                </a:rPr>
                <a:t>)</a:t>
              </a:r>
            </a:p>
          </p:txBody>
        </p:sp>
      </p:grpSp>
      <p:sp>
        <p:nvSpPr>
          <p:cNvPr id="13" name="TextBox 12">
            <a:extLst>
              <a:ext uri="{FF2B5EF4-FFF2-40B4-BE49-F238E27FC236}">
                <a16:creationId xmlns:a16="http://schemas.microsoft.com/office/drawing/2014/main" id="{04B75E43-C1C0-7043-B659-A3B4FB901C6D}"/>
              </a:ext>
            </a:extLst>
          </p:cNvPr>
          <p:cNvSpPr txBox="1"/>
          <p:nvPr/>
        </p:nvSpPr>
        <p:spPr>
          <a:xfrm>
            <a:off x="1331104" y="6401395"/>
            <a:ext cx="2986395" cy="307777"/>
          </a:xfrm>
          <a:prstGeom prst="rect">
            <a:avLst/>
          </a:prstGeom>
          <a:noFill/>
        </p:spPr>
        <p:txBody>
          <a:bodyPr wrap="none" rtlCol="0">
            <a:spAutoFit/>
          </a:bodyPr>
          <a:lstStyle/>
          <a:p>
            <a:r>
              <a:rPr lang="en-US" sz="1400" dirty="0"/>
              <a:t>https://</a:t>
            </a:r>
            <a:r>
              <a:rPr lang="en-US" sz="1400" dirty="0" err="1"/>
              <a:t>www.sms</a:t>
            </a:r>
            <a:r>
              <a:rPr lang="en-US" sz="1400" dirty="0"/>
              <a:t>-tsunami-</a:t>
            </a:r>
            <a:r>
              <a:rPr lang="en-US" sz="1400" dirty="0" err="1"/>
              <a:t>warning.com</a:t>
            </a:r>
            <a:r>
              <a:rPr lang="en-US" sz="1400" dirty="0"/>
              <a:t>/</a:t>
            </a:r>
          </a:p>
        </p:txBody>
      </p:sp>
      <p:pic>
        <p:nvPicPr>
          <p:cNvPr id="6" name="Picture 5">
            <a:extLst>
              <a:ext uri="{FF2B5EF4-FFF2-40B4-BE49-F238E27FC236}">
                <a16:creationId xmlns:a16="http://schemas.microsoft.com/office/drawing/2014/main" id="{F9B8E617-5042-8847-B7AC-21390E518DF1}"/>
              </a:ext>
            </a:extLst>
          </p:cNvPr>
          <p:cNvPicPr>
            <a:picLocks noChangeAspect="1"/>
          </p:cNvPicPr>
          <p:nvPr/>
        </p:nvPicPr>
        <p:blipFill>
          <a:blip r:embed="rId4"/>
          <a:stretch>
            <a:fillRect/>
          </a:stretch>
        </p:blipFill>
        <p:spPr>
          <a:xfrm>
            <a:off x="6867248" y="1888686"/>
            <a:ext cx="5130038" cy="2357532"/>
          </a:xfrm>
          <a:prstGeom prst="rect">
            <a:avLst/>
          </a:prstGeom>
        </p:spPr>
      </p:pic>
      <p:sp>
        <p:nvSpPr>
          <p:cNvPr id="15" name="TextBox 14">
            <a:extLst>
              <a:ext uri="{FF2B5EF4-FFF2-40B4-BE49-F238E27FC236}">
                <a16:creationId xmlns:a16="http://schemas.microsoft.com/office/drawing/2014/main" id="{D73E7D24-C7A6-5A44-A62A-12D7CC952871}"/>
              </a:ext>
            </a:extLst>
          </p:cNvPr>
          <p:cNvSpPr txBox="1"/>
          <p:nvPr/>
        </p:nvSpPr>
        <p:spPr>
          <a:xfrm>
            <a:off x="8765392" y="1610712"/>
            <a:ext cx="1702582" cy="307777"/>
          </a:xfrm>
          <a:prstGeom prst="rect">
            <a:avLst/>
          </a:prstGeom>
          <a:noFill/>
        </p:spPr>
        <p:txBody>
          <a:bodyPr wrap="none" rtlCol="0">
            <a:spAutoFit/>
          </a:bodyPr>
          <a:lstStyle/>
          <a:p>
            <a:r>
              <a:rPr lang="en-US" sz="1400" dirty="0"/>
              <a:t>Eagle Ford Seismicity</a:t>
            </a:r>
          </a:p>
        </p:txBody>
      </p:sp>
    </p:spTree>
    <p:extLst>
      <p:ext uri="{BB962C8B-B14F-4D97-AF65-F5344CB8AC3E}">
        <p14:creationId xmlns:p14="http://schemas.microsoft.com/office/powerpoint/2010/main" val="394049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3D55D-D45E-B642-914B-5DC92688AFD3}"/>
              </a:ext>
            </a:extLst>
          </p:cNvPr>
          <p:cNvSpPr>
            <a:spLocks noGrp="1"/>
          </p:cNvSpPr>
          <p:nvPr>
            <p:ph type="title"/>
          </p:nvPr>
        </p:nvSpPr>
        <p:spPr/>
        <p:txBody>
          <a:bodyPr/>
          <a:lstStyle/>
          <a:p>
            <a:r>
              <a:rPr lang="en-US" dirty="0"/>
              <a:t>What is a completion?</a:t>
            </a:r>
          </a:p>
        </p:txBody>
      </p:sp>
      <p:pic>
        <p:nvPicPr>
          <p:cNvPr id="5" name="Picture 4">
            <a:extLst>
              <a:ext uri="{FF2B5EF4-FFF2-40B4-BE49-F238E27FC236}">
                <a16:creationId xmlns:a16="http://schemas.microsoft.com/office/drawing/2014/main" id="{09380234-7170-1F45-9767-AE2975E159EA}"/>
              </a:ext>
            </a:extLst>
          </p:cNvPr>
          <p:cNvPicPr>
            <a:picLocks noChangeAspect="1"/>
          </p:cNvPicPr>
          <p:nvPr/>
        </p:nvPicPr>
        <p:blipFill>
          <a:blip r:embed="rId3"/>
          <a:stretch>
            <a:fillRect/>
          </a:stretch>
        </p:blipFill>
        <p:spPr>
          <a:xfrm>
            <a:off x="6733543" y="703578"/>
            <a:ext cx="4207543" cy="5399510"/>
          </a:xfrm>
          <a:prstGeom prst="rect">
            <a:avLst/>
          </a:prstGeom>
        </p:spPr>
      </p:pic>
      <p:sp>
        <p:nvSpPr>
          <p:cNvPr id="6" name="TextBox 5">
            <a:extLst>
              <a:ext uri="{FF2B5EF4-FFF2-40B4-BE49-F238E27FC236}">
                <a16:creationId xmlns:a16="http://schemas.microsoft.com/office/drawing/2014/main" id="{00E4C992-2541-F747-988E-2C7E8B5B477B}"/>
              </a:ext>
            </a:extLst>
          </p:cNvPr>
          <p:cNvSpPr txBox="1"/>
          <p:nvPr/>
        </p:nvSpPr>
        <p:spPr>
          <a:xfrm>
            <a:off x="864487" y="1868147"/>
            <a:ext cx="5762731" cy="1477328"/>
          </a:xfrm>
          <a:prstGeom prst="rect">
            <a:avLst/>
          </a:prstGeom>
          <a:noFill/>
        </p:spPr>
        <p:txBody>
          <a:bodyPr wrap="none" rtlCol="0">
            <a:spAutoFit/>
          </a:bodyPr>
          <a:lstStyle/>
          <a:p>
            <a:pPr marL="285750" indent="-285750">
              <a:buFont typeface="Arial" panose="020B0604020202020204" pitchFamily="34" charset="0"/>
              <a:buChar char="•"/>
            </a:pPr>
            <a:r>
              <a:rPr lang="en-US" dirty="0" err="1"/>
              <a:t>Frac</a:t>
            </a:r>
            <a:r>
              <a:rPr lang="en-US" dirty="0"/>
              <a:t> = ‘Hydraulic </a:t>
            </a:r>
            <a:r>
              <a:rPr lang="en-US" u="sng" dirty="0"/>
              <a:t>Frac</a:t>
            </a:r>
            <a:r>
              <a:rPr lang="en-US" dirty="0"/>
              <a:t>ture’</a:t>
            </a:r>
          </a:p>
          <a:p>
            <a:pPr marL="285750" indent="-285750">
              <a:buFont typeface="Arial" panose="020B0604020202020204" pitchFamily="34" charset="0"/>
              <a:buChar char="•"/>
            </a:pPr>
            <a:r>
              <a:rPr lang="en-US" dirty="0"/>
              <a:t>Injection of high volumes of water, sand, various chemicals</a:t>
            </a:r>
          </a:p>
          <a:p>
            <a:pPr marL="285750" indent="-285750">
              <a:buFont typeface="Arial" panose="020B0604020202020204" pitchFamily="34" charset="0"/>
              <a:buChar char="•"/>
            </a:pPr>
            <a:r>
              <a:rPr lang="en-US" dirty="0"/>
              <a:t>A way of creating fractures in impermeable rock</a:t>
            </a:r>
          </a:p>
          <a:p>
            <a:pPr marL="285750" indent="-285750">
              <a:buFont typeface="Arial" panose="020B0604020202020204" pitchFamily="34" charset="0"/>
              <a:buChar char="•"/>
            </a:pPr>
            <a:r>
              <a:rPr lang="en-US" dirty="0"/>
              <a:t>Once the rock is broken, operators fill fractures with</a:t>
            </a:r>
          </a:p>
          <a:p>
            <a:pPr lvl="1"/>
            <a:r>
              <a:rPr lang="en-US" dirty="0"/>
              <a:t>Sand (called proppant- props open the fracture)</a:t>
            </a:r>
          </a:p>
        </p:txBody>
      </p:sp>
      <p:sp>
        <p:nvSpPr>
          <p:cNvPr id="7" name="TextBox 6">
            <a:extLst>
              <a:ext uri="{FF2B5EF4-FFF2-40B4-BE49-F238E27FC236}">
                <a16:creationId xmlns:a16="http://schemas.microsoft.com/office/drawing/2014/main" id="{0D78FAFA-4846-2247-8B57-0C15CC00D80A}"/>
              </a:ext>
            </a:extLst>
          </p:cNvPr>
          <p:cNvSpPr txBox="1"/>
          <p:nvPr/>
        </p:nvSpPr>
        <p:spPr>
          <a:xfrm>
            <a:off x="6843141" y="6071190"/>
            <a:ext cx="4160113" cy="261610"/>
          </a:xfrm>
          <a:prstGeom prst="rect">
            <a:avLst/>
          </a:prstGeom>
          <a:noFill/>
        </p:spPr>
        <p:txBody>
          <a:bodyPr wrap="none" rtlCol="0">
            <a:spAutoFit/>
          </a:bodyPr>
          <a:lstStyle/>
          <a:p>
            <a:r>
              <a:rPr lang="en-US" sz="1100" dirty="0"/>
              <a:t>https://</a:t>
            </a:r>
            <a:r>
              <a:rPr lang="en-US" sz="1100" dirty="0" err="1"/>
              <a:t>frackinginquiry.wa.gov.au</a:t>
            </a:r>
            <a:r>
              <a:rPr lang="en-US" sz="1100" dirty="0"/>
              <a:t>/about-hydraulic-fracture-stimulation</a:t>
            </a:r>
          </a:p>
        </p:txBody>
      </p:sp>
      <p:grpSp>
        <p:nvGrpSpPr>
          <p:cNvPr id="8" name="Group 7">
            <a:extLst>
              <a:ext uri="{FF2B5EF4-FFF2-40B4-BE49-F238E27FC236}">
                <a16:creationId xmlns:a16="http://schemas.microsoft.com/office/drawing/2014/main" id="{C31F0E14-3AAF-3448-AC59-B2EBE9E20936}"/>
              </a:ext>
            </a:extLst>
          </p:cNvPr>
          <p:cNvGrpSpPr/>
          <p:nvPr/>
        </p:nvGrpSpPr>
        <p:grpSpPr>
          <a:xfrm>
            <a:off x="1141413" y="3574416"/>
            <a:ext cx="4800817" cy="3163755"/>
            <a:chOff x="277984" y="1835532"/>
            <a:chExt cx="5445726" cy="3536739"/>
          </a:xfrm>
        </p:grpSpPr>
        <p:pic>
          <p:nvPicPr>
            <p:cNvPr id="9" name="Picture 8">
              <a:extLst>
                <a:ext uri="{FF2B5EF4-FFF2-40B4-BE49-F238E27FC236}">
                  <a16:creationId xmlns:a16="http://schemas.microsoft.com/office/drawing/2014/main" id="{8369E67E-021D-4B4B-88E8-C0420DA80451}"/>
                </a:ext>
              </a:extLst>
            </p:cNvPr>
            <p:cNvPicPr>
              <a:picLocks noChangeAspect="1"/>
            </p:cNvPicPr>
            <p:nvPr/>
          </p:nvPicPr>
          <p:blipFill>
            <a:blip r:embed="rId4"/>
            <a:stretch>
              <a:fillRect/>
            </a:stretch>
          </p:blipFill>
          <p:spPr>
            <a:xfrm>
              <a:off x="277984" y="1835532"/>
              <a:ext cx="5445726" cy="3536739"/>
            </a:xfrm>
            <a:prstGeom prst="rect">
              <a:avLst/>
            </a:prstGeom>
          </p:spPr>
        </p:pic>
        <p:sp>
          <p:nvSpPr>
            <p:cNvPr id="10" name="Freeform 9">
              <a:extLst>
                <a:ext uri="{FF2B5EF4-FFF2-40B4-BE49-F238E27FC236}">
                  <a16:creationId xmlns:a16="http://schemas.microsoft.com/office/drawing/2014/main" id="{3B93BBEC-4E30-4440-B965-A004DD21B9BC}"/>
                </a:ext>
              </a:extLst>
            </p:cNvPr>
            <p:cNvSpPr/>
            <p:nvPr/>
          </p:nvSpPr>
          <p:spPr>
            <a:xfrm>
              <a:off x="2452577" y="2466753"/>
              <a:ext cx="2374604" cy="2353340"/>
            </a:xfrm>
            <a:custGeom>
              <a:avLst/>
              <a:gdLst>
                <a:gd name="connsiteX0" fmla="*/ 0 w 2374604"/>
                <a:gd name="connsiteY0" fmla="*/ 1467294 h 2353340"/>
                <a:gd name="connsiteX1" fmla="*/ 1786270 w 2374604"/>
                <a:gd name="connsiteY1" fmla="*/ 0 h 2353340"/>
                <a:gd name="connsiteX2" fmla="*/ 2232837 w 2374604"/>
                <a:gd name="connsiteY2" fmla="*/ 503275 h 2353340"/>
                <a:gd name="connsiteX3" fmla="*/ 1687032 w 2374604"/>
                <a:gd name="connsiteY3" fmla="*/ 928577 h 2353340"/>
                <a:gd name="connsiteX4" fmla="*/ 2374604 w 2374604"/>
                <a:gd name="connsiteY4" fmla="*/ 1779182 h 2353340"/>
                <a:gd name="connsiteX5" fmla="*/ 1977656 w 2374604"/>
                <a:gd name="connsiteY5" fmla="*/ 2112335 h 2353340"/>
                <a:gd name="connsiteX6" fmla="*/ 1360967 w 2374604"/>
                <a:gd name="connsiteY6" fmla="*/ 2098159 h 2353340"/>
                <a:gd name="connsiteX7" fmla="*/ 1353879 w 2374604"/>
                <a:gd name="connsiteY7" fmla="*/ 2353340 h 2353340"/>
                <a:gd name="connsiteX8" fmla="*/ 1247553 w 2374604"/>
                <a:gd name="connsiteY8" fmla="*/ 2324987 h 2353340"/>
                <a:gd name="connsiteX9" fmla="*/ 1162493 w 2374604"/>
                <a:gd name="connsiteY9" fmla="*/ 2282456 h 2353340"/>
                <a:gd name="connsiteX10" fmla="*/ 1077432 w 2374604"/>
                <a:gd name="connsiteY10" fmla="*/ 2183219 h 2353340"/>
                <a:gd name="connsiteX11" fmla="*/ 723014 w 2374604"/>
                <a:gd name="connsiteY11" fmla="*/ 2324987 h 2353340"/>
                <a:gd name="connsiteX12" fmla="*/ 0 w 2374604"/>
                <a:gd name="connsiteY12" fmla="*/ 1467294 h 2353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74604" h="2353340">
                  <a:moveTo>
                    <a:pt x="0" y="1467294"/>
                  </a:moveTo>
                  <a:lnTo>
                    <a:pt x="1786270" y="0"/>
                  </a:lnTo>
                  <a:lnTo>
                    <a:pt x="2232837" y="503275"/>
                  </a:lnTo>
                  <a:lnTo>
                    <a:pt x="1687032" y="928577"/>
                  </a:lnTo>
                  <a:lnTo>
                    <a:pt x="2374604" y="1779182"/>
                  </a:lnTo>
                  <a:lnTo>
                    <a:pt x="1977656" y="2112335"/>
                  </a:lnTo>
                  <a:lnTo>
                    <a:pt x="1360967" y="2098159"/>
                  </a:lnTo>
                  <a:lnTo>
                    <a:pt x="1353879" y="2353340"/>
                  </a:lnTo>
                  <a:lnTo>
                    <a:pt x="1247553" y="2324987"/>
                  </a:lnTo>
                  <a:lnTo>
                    <a:pt x="1162493" y="2282456"/>
                  </a:lnTo>
                  <a:lnTo>
                    <a:pt x="1077432" y="2183219"/>
                  </a:lnTo>
                  <a:lnTo>
                    <a:pt x="723014" y="2324987"/>
                  </a:lnTo>
                  <a:lnTo>
                    <a:pt x="0" y="1467294"/>
                  </a:lnTo>
                  <a:close/>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25673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EDCCC-B5DC-7048-96A2-F1647278002A}"/>
              </a:ext>
            </a:extLst>
          </p:cNvPr>
          <p:cNvSpPr>
            <a:spLocks noGrp="1"/>
          </p:cNvSpPr>
          <p:nvPr>
            <p:ph type="title"/>
          </p:nvPr>
        </p:nvSpPr>
        <p:spPr/>
        <p:txBody>
          <a:bodyPr/>
          <a:lstStyle/>
          <a:p>
            <a:r>
              <a:rPr lang="en-US" dirty="0"/>
              <a:t>Problem to solve:</a:t>
            </a:r>
          </a:p>
        </p:txBody>
      </p:sp>
      <p:sp>
        <p:nvSpPr>
          <p:cNvPr id="3" name="Content Placeholder 2">
            <a:extLst>
              <a:ext uri="{FF2B5EF4-FFF2-40B4-BE49-F238E27FC236}">
                <a16:creationId xmlns:a16="http://schemas.microsoft.com/office/drawing/2014/main" id="{BAF193F9-2A93-2C4F-BC9B-164480E568DC}"/>
              </a:ext>
            </a:extLst>
          </p:cNvPr>
          <p:cNvSpPr>
            <a:spLocks noGrp="1"/>
          </p:cNvSpPr>
          <p:nvPr>
            <p:ph idx="1"/>
          </p:nvPr>
        </p:nvSpPr>
        <p:spPr>
          <a:xfrm>
            <a:off x="1446212" y="2249487"/>
            <a:ext cx="9905999" cy="3541714"/>
          </a:xfrm>
        </p:spPr>
        <p:txBody>
          <a:bodyPr/>
          <a:lstStyle/>
          <a:p>
            <a:r>
              <a:rPr lang="en-US" dirty="0"/>
              <a:t>Can we predict the level of seismicity in Karnes County using hydraulic fracturing parameters, levels of overall industry activity, </a:t>
            </a:r>
            <a:r>
              <a:rPr lang="en-US" dirty="0" err="1"/>
              <a:t>etc</a:t>
            </a:r>
            <a:r>
              <a:rPr lang="en-US" dirty="0"/>
              <a:t>? </a:t>
            </a:r>
          </a:p>
        </p:txBody>
      </p:sp>
    </p:spTree>
    <p:extLst>
      <p:ext uri="{BB962C8B-B14F-4D97-AF65-F5344CB8AC3E}">
        <p14:creationId xmlns:p14="http://schemas.microsoft.com/office/powerpoint/2010/main" val="408014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6C91C-E059-9B49-AD28-EF4662D77530}"/>
              </a:ext>
            </a:extLst>
          </p:cNvPr>
          <p:cNvSpPr>
            <a:spLocks noGrp="1"/>
          </p:cNvSpPr>
          <p:nvPr>
            <p:ph type="title"/>
          </p:nvPr>
        </p:nvSpPr>
        <p:spPr/>
        <p:txBody>
          <a:bodyPr/>
          <a:lstStyle/>
          <a:p>
            <a:r>
              <a:rPr lang="en-US" dirty="0"/>
              <a:t>datasets used</a:t>
            </a:r>
          </a:p>
        </p:txBody>
      </p:sp>
      <p:sp>
        <p:nvSpPr>
          <p:cNvPr id="3" name="Content Placeholder 2">
            <a:extLst>
              <a:ext uri="{FF2B5EF4-FFF2-40B4-BE49-F238E27FC236}">
                <a16:creationId xmlns:a16="http://schemas.microsoft.com/office/drawing/2014/main" id="{7C914B31-1A0B-524B-BAB7-320DA046D43B}"/>
              </a:ext>
            </a:extLst>
          </p:cNvPr>
          <p:cNvSpPr>
            <a:spLocks noGrp="1"/>
          </p:cNvSpPr>
          <p:nvPr>
            <p:ph idx="1"/>
          </p:nvPr>
        </p:nvSpPr>
        <p:spPr>
          <a:xfrm>
            <a:off x="1141412" y="1892870"/>
            <a:ext cx="9905999" cy="4078161"/>
          </a:xfrm>
        </p:spPr>
        <p:txBody>
          <a:bodyPr>
            <a:normAutofit/>
          </a:bodyPr>
          <a:lstStyle/>
          <a:p>
            <a:r>
              <a:rPr lang="en-US" dirty="0"/>
              <a:t>Indicators of Industry Activity: </a:t>
            </a:r>
          </a:p>
          <a:p>
            <a:pPr lvl="1">
              <a:buFontTx/>
              <a:buChar char="-"/>
            </a:pPr>
            <a:r>
              <a:rPr lang="en-US" dirty="0"/>
              <a:t>Rig Count </a:t>
            </a:r>
          </a:p>
          <a:p>
            <a:pPr lvl="1">
              <a:buFontTx/>
              <a:buChar char="-"/>
            </a:pPr>
            <a:r>
              <a:rPr lang="en-US" dirty="0"/>
              <a:t>WTI Spot Price</a:t>
            </a:r>
          </a:p>
          <a:p>
            <a:pPr lvl="1">
              <a:buFontTx/>
              <a:buChar char="-"/>
            </a:pPr>
            <a:r>
              <a:rPr lang="en-US" dirty="0"/>
              <a:t>Brent Spot Price</a:t>
            </a:r>
          </a:p>
          <a:p>
            <a:r>
              <a:rPr lang="en-US" dirty="0"/>
              <a:t>Completion Parameters: </a:t>
            </a:r>
          </a:p>
          <a:p>
            <a:pPr lvl="1">
              <a:buFontTx/>
              <a:buChar char="-"/>
            </a:pPr>
            <a:r>
              <a:rPr lang="en-US" dirty="0"/>
              <a:t># </a:t>
            </a:r>
            <a:r>
              <a:rPr lang="en-US" dirty="0" err="1"/>
              <a:t>Fracs</a:t>
            </a:r>
            <a:r>
              <a:rPr lang="en-US" dirty="0"/>
              <a:t>/Day</a:t>
            </a:r>
          </a:p>
          <a:p>
            <a:pPr lvl="1">
              <a:buFontTx/>
              <a:buChar char="-"/>
            </a:pPr>
            <a:r>
              <a:rPr lang="en-US" dirty="0"/>
              <a:t>Volume Water Injected/Day</a:t>
            </a:r>
          </a:p>
          <a:p>
            <a:pPr lvl="1">
              <a:buFontTx/>
              <a:buChar char="-"/>
            </a:pPr>
            <a:r>
              <a:rPr lang="en-US" dirty="0"/>
              <a:t>Volume Water Injected/FT Lateral</a:t>
            </a:r>
          </a:p>
        </p:txBody>
      </p:sp>
    </p:spTree>
    <p:extLst>
      <p:ext uri="{BB962C8B-B14F-4D97-AF65-F5344CB8AC3E}">
        <p14:creationId xmlns:p14="http://schemas.microsoft.com/office/powerpoint/2010/main" val="3117305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384DE-25C0-2444-B9DD-14605C77EBF9}"/>
              </a:ext>
            </a:extLst>
          </p:cNvPr>
          <p:cNvSpPr>
            <a:spLocks noGrp="1"/>
          </p:cNvSpPr>
          <p:nvPr>
            <p:ph type="title"/>
          </p:nvPr>
        </p:nvSpPr>
        <p:spPr/>
        <p:txBody>
          <a:bodyPr/>
          <a:lstStyle/>
          <a:p>
            <a:r>
              <a:rPr lang="en-US" dirty="0"/>
              <a:t>Seismicity data used</a:t>
            </a:r>
          </a:p>
        </p:txBody>
      </p:sp>
      <p:sp>
        <p:nvSpPr>
          <p:cNvPr id="3" name="Content Placeholder 2">
            <a:extLst>
              <a:ext uri="{FF2B5EF4-FFF2-40B4-BE49-F238E27FC236}">
                <a16:creationId xmlns:a16="http://schemas.microsoft.com/office/drawing/2014/main" id="{CA89BB60-9E07-9A4C-BA6B-1E47E99803DD}"/>
              </a:ext>
            </a:extLst>
          </p:cNvPr>
          <p:cNvSpPr>
            <a:spLocks noGrp="1"/>
          </p:cNvSpPr>
          <p:nvPr>
            <p:ph idx="1"/>
          </p:nvPr>
        </p:nvSpPr>
        <p:spPr>
          <a:xfrm>
            <a:off x="1141412" y="1614740"/>
            <a:ext cx="9905999" cy="3541714"/>
          </a:xfrm>
        </p:spPr>
        <p:txBody>
          <a:bodyPr>
            <a:normAutofit/>
          </a:bodyPr>
          <a:lstStyle/>
          <a:p>
            <a:r>
              <a:rPr lang="en-US" sz="2000" dirty="0"/>
              <a:t>Three different catalogs, used for different purposes</a:t>
            </a:r>
          </a:p>
          <a:p>
            <a:pPr lvl="1">
              <a:buFontTx/>
              <a:buChar char="-"/>
            </a:pPr>
            <a:r>
              <a:rPr lang="en-US" sz="1800" dirty="0"/>
              <a:t>USGS catalog: longest running; not high-resolution [historical purpose]</a:t>
            </a:r>
          </a:p>
          <a:p>
            <a:pPr lvl="1">
              <a:buFontTx/>
              <a:buChar char="-"/>
            </a:pPr>
            <a:r>
              <a:rPr lang="en-US" sz="1800" dirty="0"/>
              <a:t>TexNet catalog: implemented early 2017, higher resolution [most recent data]</a:t>
            </a:r>
          </a:p>
          <a:p>
            <a:pPr lvl="1">
              <a:buFontTx/>
              <a:buChar char="-"/>
            </a:pPr>
            <a:r>
              <a:rPr lang="en-US" sz="1800" dirty="0" err="1"/>
              <a:t>Fasola</a:t>
            </a:r>
            <a:r>
              <a:rPr lang="en-US" sz="1800" dirty="0"/>
              <a:t> et al 2019: enhanced TexNet catalog; March 2014-December 2018 [most detailed]</a:t>
            </a:r>
          </a:p>
        </p:txBody>
      </p:sp>
      <p:grpSp>
        <p:nvGrpSpPr>
          <p:cNvPr id="15" name="Group 14">
            <a:extLst>
              <a:ext uri="{FF2B5EF4-FFF2-40B4-BE49-F238E27FC236}">
                <a16:creationId xmlns:a16="http://schemas.microsoft.com/office/drawing/2014/main" id="{628AE511-468D-BB4C-8732-601145AD5D04}"/>
              </a:ext>
            </a:extLst>
          </p:cNvPr>
          <p:cNvGrpSpPr/>
          <p:nvPr/>
        </p:nvGrpSpPr>
        <p:grpSpPr>
          <a:xfrm>
            <a:off x="2679192" y="3480273"/>
            <a:ext cx="6568186" cy="3144012"/>
            <a:chOff x="2971800" y="3811326"/>
            <a:chExt cx="6275578" cy="2917134"/>
          </a:xfrm>
        </p:grpSpPr>
        <p:pic>
          <p:nvPicPr>
            <p:cNvPr id="4" name="Picture 3">
              <a:extLst>
                <a:ext uri="{FF2B5EF4-FFF2-40B4-BE49-F238E27FC236}">
                  <a16:creationId xmlns:a16="http://schemas.microsoft.com/office/drawing/2014/main" id="{00C63F58-BD1A-7B41-92E9-6F321ED001AE}"/>
                </a:ext>
              </a:extLst>
            </p:cNvPr>
            <p:cNvPicPr>
              <a:picLocks noChangeAspect="1"/>
            </p:cNvPicPr>
            <p:nvPr/>
          </p:nvPicPr>
          <p:blipFill>
            <a:blip r:embed="rId3"/>
            <a:stretch>
              <a:fillRect/>
            </a:stretch>
          </p:blipFill>
          <p:spPr>
            <a:xfrm>
              <a:off x="2971800" y="3811326"/>
              <a:ext cx="6275578" cy="2917134"/>
            </a:xfrm>
            <a:prstGeom prst="rect">
              <a:avLst/>
            </a:prstGeom>
          </p:spPr>
        </p:pic>
        <p:cxnSp>
          <p:nvCxnSpPr>
            <p:cNvPr id="6" name="Straight Arrow Connector 5">
              <a:extLst>
                <a:ext uri="{FF2B5EF4-FFF2-40B4-BE49-F238E27FC236}">
                  <a16:creationId xmlns:a16="http://schemas.microsoft.com/office/drawing/2014/main" id="{14C5B0AA-E8D6-B444-8145-79D8ABD5A9C0}"/>
                </a:ext>
              </a:extLst>
            </p:cNvPr>
            <p:cNvCxnSpPr>
              <a:cxnSpLocks/>
            </p:cNvCxnSpPr>
            <p:nvPr/>
          </p:nvCxnSpPr>
          <p:spPr>
            <a:xfrm>
              <a:off x="3483864" y="4096512"/>
              <a:ext cx="1472184"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BE80BCA-44C9-9145-ABB8-EB7A9A2B4612}"/>
                </a:ext>
              </a:extLst>
            </p:cNvPr>
            <p:cNvCxnSpPr>
              <a:cxnSpLocks/>
            </p:cNvCxnSpPr>
            <p:nvPr/>
          </p:nvCxnSpPr>
          <p:spPr>
            <a:xfrm>
              <a:off x="4989576" y="4096512"/>
              <a:ext cx="3029712"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C1D6353-595F-C748-884D-BF11678D8498}"/>
                </a:ext>
              </a:extLst>
            </p:cNvPr>
            <p:cNvCxnSpPr>
              <a:cxnSpLocks/>
            </p:cNvCxnSpPr>
            <p:nvPr/>
          </p:nvCxnSpPr>
          <p:spPr>
            <a:xfrm>
              <a:off x="8019288" y="4096512"/>
              <a:ext cx="801624" cy="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4FD332B-517D-904B-AAE2-19A801ADB746}"/>
                </a:ext>
              </a:extLst>
            </p:cNvPr>
            <p:cNvSpPr txBox="1"/>
            <p:nvPr/>
          </p:nvSpPr>
          <p:spPr>
            <a:xfrm>
              <a:off x="3968496" y="4050792"/>
              <a:ext cx="611065" cy="307777"/>
            </a:xfrm>
            <a:prstGeom prst="rect">
              <a:avLst/>
            </a:prstGeom>
            <a:noFill/>
          </p:spPr>
          <p:txBody>
            <a:bodyPr wrap="none" rtlCol="0">
              <a:spAutoFit/>
            </a:bodyPr>
            <a:lstStyle/>
            <a:p>
              <a:r>
                <a:rPr lang="en-US" sz="1400" dirty="0">
                  <a:solidFill>
                    <a:schemeClr val="bg1"/>
                  </a:solidFill>
                </a:rPr>
                <a:t>USGS</a:t>
              </a:r>
            </a:p>
          </p:txBody>
        </p:sp>
        <p:sp>
          <p:nvSpPr>
            <p:cNvPr id="13" name="TextBox 12">
              <a:extLst>
                <a:ext uri="{FF2B5EF4-FFF2-40B4-BE49-F238E27FC236}">
                  <a16:creationId xmlns:a16="http://schemas.microsoft.com/office/drawing/2014/main" id="{21177BFD-43EB-1946-8559-3051670C2D0F}"/>
                </a:ext>
              </a:extLst>
            </p:cNvPr>
            <p:cNvSpPr txBox="1"/>
            <p:nvPr/>
          </p:nvSpPr>
          <p:spPr>
            <a:xfrm>
              <a:off x="5977128" y="4047744"/>
              <a:ext cx="1026115" cy="307777"/>
            </a:xfrm>
            <a:prstGeom prst="rect">
              <a:avLst/>
            </a:prstGeom>
            <a:noFill/>
          </p:spPr>
          <p:txBody>
            <a:bodyPr wrap="none" rtlCol="0">
              <a:spAutoFit/>
            </a:bodyPr>
            <a:lstStyle/>
            <a:p>
              <a:r>
                <a:rPr lang="en-US" sz="1400" dirty="0" err="1">
                  <a:solidFill>
                    <a:schemeClr val="bg1"/>
                  </a:solidFill>
                </a:rPr>
                <a:t>Fasola</a:t>
              </a:r>
              <a:r>
                <a:rPr lang="en-US" sz="1400" dirty="0">
                  <a:solidFill>
                    <a:schemeClr val="bg1"/>
                  </a:solidFill>
                </a:rPr>
                <a:t> et al</a:t>
              </a:r>
            </a:p>
          </p:txBody>
        </p:sp>
        <p:sp>
          <p:nvSpPr>
            <p:cNvPr id="14" name="TextBox 13">
              <a:extLst>
                <a:ext uri="{FF2B5EF4-FFF2-40B4-BE49-F238E27FC236}">
                  <a16:creationId xmlns:a16="http://schemas.microsoft.com/office/drawing/2014/main" id="{F813D48C-8A09-8E43-96B7-FD33E5F5C45A}"/>
                </a:ext>
              </a:extLst>
            </p:cNvPr>
            <p:cNvSpPr txBox="1"/>
            <p:nvPr/>
          </p:nvSpPr>
          <p:spPr>
            <a:xfrm>
              <a:off x="8082235" y="4078224"/>
              <a:ext cx="681149" cy="307777"/>
            </a:xfrm>
            <a:prstGeom prst="rect">
              <a:avLst/>
            </a:prstGeom>
            <a:noFill/>
          </p:spPr>
          <p:txBody>
            <a:bodyPr wrap="none" rtlCol="0">
              <a:spAutoFit/>
            </a:bodyPr>
            <a:lstStyle/>
            <a:p>
              <a:r>
                <a:rPr lang="en-US" sz="1400" dirty="0">
                  <a:solidFill>
                    <a:schemeClr val="bg1"/>
                  </a:solidFill>
                </a:rPr>
                <a:t>TexNet</a:t>
              </a:r>
            </a:p>
          </p:txBody>
        </p:sp>
      </p:grpSp>
    </p:spTree>
    <p:extLst>
      <p:ext uri="{BB962C8B-B14F-4D97-AF65-F5344CB8AC3E}">
        <p14:creationId xmlns:p14="http://schemas.microsoft.com/office/powerpoint/2010/main" val="3659988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AE368-99ED-D642-B209-4CFD3EA1A2A9}"/>
              </a:ext>
            </a:extLst>
          </p:cNvPr>
          <p:cNvSpPr>
            <a:spLocks noGrp="1"/>
          </p:cNvSpPr>
          <p:nvPr>
            <p:ph type="title"/>
          </p:nvPr>
        </p:nvSpPr>
        <p:spPr/>
        <p:txBody>
          <a:bodyPr>
            <a:normAutofit/>
          </a:bodyPr>
          <a:lstStyle/>
          <a:p>
            <a:r>
              <a:rPr lang="en-US" sz="2800" dirty="0"/>
              <a:t>The number of completions/day have increased</a:t>
            </a:r>
          </a:p>
        </p:txBody>
      </p:sp>
      <p:sp>
        <p:nvSpPr>
          <p:cNvPr id="5" name="TextBox 4">
            <a:extLst>
              <a:ext uri="{FF2B5EF4-FFF2-40B4-BE49-F238E27FC236}">
                <a16:creationId xmlns:a16="http://schemas.microsoft.com/office/drawing/2014/main" id="{5D273A6C-5AE7-F440-A702-49408B8D8A53}"/>
              </a:ext>
            </a:extLst>
          </p:cNvPr>
          <p:cNvSpPr txBox="1"/>
          <p:nvPr/>
        </p:nvSpPr>
        <p:spPr>
          <a:xfrm>
            <a:off x="1914749" y="1827420"/>
            <a:ext cx="2427588" cy="369332"/>
          </a:xfrm>
          <a:prstGeom prst="rect">
            <a:avLst/>
          </a:prstGeom>
          <a:noFill/>
        </p:spPr>
        <p:txBody>
          <a:bodyPr wrap="none" rtlCol="0">
            <a:spAutoFit/>
          </a:bodyPr>
          <a:lstStyle/>
          <a:p>
            <a:r>
              <a:rPr lang="en-US" dirty="0"/>
              <a:t>USGS + TexNet Dataset</a:t>
            </a:r>
          </a:p>
        </p:txBody>
      </p:sp>
      <p:sp>
        <p:nvSpPr>
          <p:cNvPr id="7" name="TextBox 6">
            <a:extLst>
              <a:ext uri="{FF2B5EF4-FFF2-40B4-BE49-F238E27FC236}">
                <a16:creationId xmlns:a16="http://schemas.microsoft.com/office/drawing/2014/main" id="{3FC2B4F2-DACA-394C-BAFC-E8196C0C30A0}"/>
              </a:ext>
            </a:extLst>
          </p:cNvPr>
          <p:cNvSpPr txBox="1"/>
          <p:nvPr/>
        </p:nvSpPr>
        <p:spPr>
          <a:xfrm>
            <a:off x="7507849" y="1827420"/>
            <a:ext cx="2959143" cy="369332"/>
          </a:xfrm>
          <a:prstGeom prst="rect">
            <a:avLst/>
          </a:prstGeom>
          <a:noFill/>
        </p:spPr>
        <p:txBody>
          <a:bodyPr wrap="none" rtlCol="0">
            <a:spAutoFit/>
          </a:bodyPr>
          <a:lstStyle/>
          <a:p>
            <a:r>
              <a:rPr lang="en-US" dirty="0" err="1"/>
              <a:t>Fasola</a:t>
            </a:r>
            <a:r>
              <a:rPr lang="en-US" dirty="0"/>
              <a:t> et al + TexNet Dataset</a:t>
            </a:r>
          </a:p>
        </p:txBody>
      </p:sp>
      <p:sp>
        <p:nvSpPr>
          <p:cNvPr id="8" name="TextBox 7">
            <a:extLst>
              <a:ext uri="{FF2B5EF4-FFF2-40B4-BE49-F238E27FC236}">
                <a16:creationId xmlns:a16="http://schemas.microsoft.com/office/drawing/2014/main" id="{BDBF68E2-C915-E843-9254-C8D0F728B07D}"/>
              </a:ext>
            </a:extLst>
          </p:cNvPr>
          <p:cNvSpPr txBox="1"/>
          <p:nvPr/>
        </p:nvSpPr>
        <p:spPr>
          <a:xfrm>
            <a:off x="7156439" y="6452687"/>
            <a:ext cx="3661965" cy="276999"/>
          </a:xfrm>
          <a:prstGeom prst="rect">
            <a:avLst/>
          </a:prstGeom>
          <a:noFill/>
        </p:spPr>
        <p:txBody>
          <a:bodyPr wrap="none" rtlCol="0">
            <a:spAutoFit/>
          </a:bodyPr>
          <a:lstStyle/>
          <a:p>
            <a:r>
              <a:rPr lang="en-US" sz="1200" dirty="0" err="1"/>
              <a:t>Fasola</a:t>
            </a:r>
            <a:r>
              <a:rPr lang="en-US" sz="1200" dirty="0"/>
              <a:t> et al catalog has time range 3/2014 - 12/2018 </a:t>
            </a:r>
          </a:p>
        </p:txBody>
      </p:sp>
      <p:grpSp>
        <p:nvGrpSpPr>
          <p:cNvPr id="19" name="Group 18">
            <a:extLst>
              <a:ext uri="{FF2B5EF4-FFF2-40B4-BE49-F238E27FC236}">
                <a16:creationId xmlns:a16="http://schemas.microsoft.com/office/drawing/2014/main" id="{9FCC6F5F-6B74-C74E-A51E-D0904BE53EC4}"/>
              </a:ext>
            </a:extLst>
          </p:cNvPr>
          <p:cNvGrpSpPr/>
          <p:nvPr/>
        </p:nvGrpSpPr>
        <p:grpSpPr>
          <a:xfrm>
            <a:off x="339104" y="2170240"/>
            <a:ext cx="5720293" cy="4282447"/>
            <a:chOff x="339104" y="2170240"/>
            <a:chExt cx="5720293" cy="4282447"/>
          </a:xfrm>
        </p:grpSpPr>
        <p:pic>
          <p:nvPicPr>
            <p:cNvPr id="4" name="Picture 3">
              <a:extLst>
                <a:ext uri="{FF2B5EF4-FFF2-40B4-BE49-F238E27FC236}">
                  <a16:creationId xmlns:a16="http://schemas.microsoft.com/office/drawing/2014/main" id="{ABD32A50-7A37-9149-9B2B-D363F24224A0}"/>
                </a:ext>
              </a:extLst>
            </p:cNvPr>
            <p:cNvPicPr>
              <a:picLocks noChangeAspect="1"/>
            </p:cNvPicPr>
            <p:nvPr/>
          </p:nvPicPr>
          <p:blipFill>
            <a:blip r:embed="rId2"/>
            <a:stretch>
              <a:fillRect/>
            </a:stretch>
          </p:blipFill>
          <p:spPr>
            <a:xfrm>
              <a:off x="339104" y="2170240"/>
              <a:ext cx="5720293" cy="4282447"/>
            </a:xfrm>
            <a:prstGeom prst="rect">
              <a:avLst/>
            </a:prstGeom>
          </p:spPr>
        </p:pic>
        <p:grpSp>
          <p:nvGrpSpPr>
            <p:cNvPr id="14" name="Group 13">
              <a:extLst>
                <a:ext uri="{FF2B5EF4-FFF2-40B4-BE49-F238E27FC236}">
                  <a16:creationId xmlns:a16="http://schemas.microsoft.com/office/drawing/2014/main" id="{E5BBEE3D-74D0-2348-A165-8FCAD622FF52}"/>
                </a:ext>
              </a:extLst>
            </p:cNvPr>
            <p:cNvGrpSpPr/>
            <p:nvPr/>
          </p:nvGrpSpPr>
          <p:grpSpPr>
            <a:xfrm>
              <a:off x="912045" y="2395727"/>
              <a:ext cx="2117434" cy="3749041"/>
              <a:chOff x="912045" y="2395727"/>
              <a:chExt cx="2117434" cy="3749041"/>
            </a:xfrm>
          </p:grpSpPr>
          <p:cxnSp>
            <p:nvCxnSpPr>
              <p:cNvPr id="10" name="Straight Connector 9">
                <a:extLst>
                  <a:ext uri="{FF2B5EF4-FFF2-40B4-BE49-F238E27FC236}">
                    <a16:creationId xmlns:a16="http://schemas.microsoft.com/office/drawing/2014/main" id="{98881536-904C-D24C-9F48-9DB7B62C988E}"/>
                  </a:ext>
                </a:extLst>
              </p:cNvPr>
              <p:cNvCxnSpPr/>
              <p:nvPr/>
            </p:nvCxnSpPr>
            <p:spPr>
              <a:xfrm>
                <a:off x="1920240" y="2414016"/>
                <a:ext cx="0" cy="3730752"/>
              </a:xfrm>
              <a:prstGeom prst="line">
                <a:avLst/>
              </a:prstGeom>
              <a:ln>
                <a:solidFill>
                  <a:srgbClr val="C00000">
                    <a:alpha val="99000"/>
                  </a:srgb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185F4B6-3FB8-774F-9DE6-CCD13249027C}"/>
                  </a:ext>
                </a:extLst>
              </p:cNvPr>
              <p:cNvSpPr txBox="1"/>
              <p:nvPr/>
            </p:nvSpPr>
            <p:spPr>
              <a:xfrm>
                <a:off x="912045" y="2395728"/>
                <a:ext cx="1058303" cy="276999"/>
              </a:xfrm>
              <a:prstGeom prst="rect">
                <a:avLst/>
              </a:prstGeom>
              <a:noFill/>
            </p:spPr>
            <p:txBody>
              <a:bodyPr wrap="none" rtlCol="0">
                <a:spAutoFit/>
              </a:bodyPr>
              <a:lstStyle/>
              <a:p>
                <a:r>
                  <a:rPr lang="en-US" sz="1200" dirty="0">
                    <a:solidFill>
                      <a:srgbClr val="C00000"/>
                    </a:solidFill>
                  </a:rPr>
                  <a:t>USGS catalog</a:t>
                </a:r>
              </a:p>
            </p:txBody>
          </p:sp>
          <p:sp>
            <p:nvSpPr>
              <p:cNvPr id="12" name="TextBox 11">
                <a:extLst>
                  <a:ext uri="{FF2B5EF4-FFF2-40B4-BE49-F238E27FC236}">
                    <a16:creationId xmlns:a16="http://schemas.microsoft.com/office/drawing/2014/main" id="{486DED10-C147-0B4C-B13B-24FB3CF68799}"/>
                  </a:ext>
                </a:extLst>
              </p:cNvPr>
              <p:cNvSpPr txBox="1"/>
              <p:nvPr/>
            </p:nvSpPr>
            <p:spPr>
              <a:xfrm>
                <a:off x="1911096" y="2395727"/>
                <a:ext cx="1118383" cy="276999"/>
              </a:xfrm>
              <a:prstGeom prst="rect">
                <a:avLst/>
              </a:prstGeom>
              <a:noFill/>
            </p:spPr>
            <p:txBody>
              <a:bodyPr wrap="none" rtlCol="0">
                <a:spAutoFit/>
              </a:bodyPr>
              <a:lstStyle/>
              <a:p>
                <a:r>
                  <a:rPr lang="en-US" sz="1200" dirty="0">
                    <a:solidFill>
                      <a:srgbClr val="C00000"/>
                    </a:solidFill>
                  </a:rPr>
                  <a:t>TexNet catalog</a:t>
                </a:r>
              </a:p>
            </p:txBody>
          </p:sp>
        </p:grpSp>
      </p:grpSp>
      <p:grpSp>
        <p:nvGrpSpPr>
          <p:cNvPr id="20" name="Group 19">
            <a:extLst>
              <a:ext uri="{FF2B5EF4-FFF2-40B4-BE49-F238E27FC236}">
                <a16:creationId xmlns:a16="http://schemas.microsoft.com/office/drawing/2014/main" id="{ECC28651-59B3-5546-98C4-1E61B6AD8B73}"/>
              </a:ext>
            </a:extLst>
          </p:cNvPr>
          <p:cNvGrpSpPr/>
          <p:nvPr/>
        </p:nvGrpSpPr>
        <p:grpSpPr>
          <a:xfrm>
            <a:off x="6136337" y="2170240"/>
            <a:ext cx="5702171" cy="4282447"/>
            <a:chOff x="6136337" y="2170240"/>
            <a:chExt cx="5702171" cy="4282447"/>
          </a:xfrm>
        </p:grpSpPr>
        <p:pic>
          <p:nvPicPr>
            <p:cNvPr id="6" name="Picture 5">
              <a:extLst>
                <a:ext uri="{FF2B5EF4-FFF2-40B4-BE49-F238E27FC236}">
                  <a16:creationId xmlns:a16="http://schemas.microsoft.com/office/drawing/2014/main" id="{40C55654-8060-E34C-9AEC-737ACEF2B67F}"/>
                </a:ext>
              </a:extLst>
            </p:cNvPr>
            <p:cNvPicPr>
              <a:picLocks noChangeAspect="1"/>
            </p:cNvPicPr>
            <p:nvPr/>
          </p:nvPicPr>
          <p:blipFill>
            <a:blip r:embed="rId3"/>
            <a:stretch>
              <a:fillRect/>
            </a:stretch>
          </p:blipFill>
          <p:spPr>
            <a:xfrm>
              <a:off x="6136337" y="2170240"/>
              <a:ext cx="5702171" cy="4282447"/>
            </a:xfrm>
            <a:prstGeom prst="rect">
              <a:avLst/>
            </a:prstGeom>
          </p:spPr>
        </p:pic>
        <p:grpSp>
          <p:nvGrpSpPr>
            <p:cNvPr id="15" name="Group 14">
              <a:extLst>
                <a:ext uri="{FF2B5EF4-FFF2-40B4-BE49-F238E27FC236}">
                  <a16:creationId xmlns:a16="http://schemas.microsoft.com/office/drawing/2014/main" id="{32149AE1-EABD-B640-87DA-2797A11576FF}"/>
                </a:ext>
              </a:extLst>
            </p:cNvPr>
            <p:cNvGrpSpPr/>
            <p:nvPr/>
          </p:nvGrpSpPr>
          <p:grpSpPr>
            <a:xfrm>
              <a:off x="8672253" y="2392679"/>
              <a:ext cx="2208874" cy="3730753"/>
              <a:chOff x="2896293" y="2395727"/>
              <a:chExt cx="2208874" cy="3730753"/>
            </a:xfrm>
          </p:grpSpPr>
          <p:cxnSp>
            <p:nvCxnSpPr>
              <p:cNvPr id="16" name="Straight Connector 15">
                <a:extLst>
                  <a:ext uri="{FF2B5EF4-FFF2-40B4-BE49-F238E27FC236}">
                    <a16:creationId xmlns:a16="http://schemas.microsoft.com/office/drawing/2014/main" id="{293315CE-6A1B-334A-B732-05E6671DC8A2}"/>
                  </a:ext>
                </a:extLst>
              </p:cNvPr>
              <p:cNvCxnSpPr/>
              <p:nvPr/>
            </p:nvCxnSpPr>
            <p:spPr>
              <a:xfrm>
                <a:off x="3986784" y="2395728"/>
                <a:ext cx="0" cy="3730752"/>
              </a:xfrm>
              <a:prstGeom prst="line">
                <a:avLst/>
              </a:prstGeom>
              <a:ln>
                <a:solidFill>
                  <a:srgbClr val="C00000">
                    <a:alpha val="99000"/>
                  </a:srgb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6012F97-8B3C-944E-870B-30D30EA8212F}"/>
                  </a:ext>
                </a:extLst>
              </p:cNvPr>
              <p:cNvSpPr txBox="1"/>
              <p:nvPr/>
            </p:nvSpPr>
            <p:spPr>
              <a:xfrm>
                <a:off x="2896293" y="2395728"/>
                <a:ext cx="1090491" cy="276999"/>
              </a:xfrm>
              <a:prstGeom prst="rect">
                <a:avLst/>
              </a:prstGeom>
              <a:noFill/>
            </p:spPr>
            <p:txBody>
              <a:bodyPr wrap="none" rtlCol="0">
                <a:spAutoFit/>
              </a:bodyPr>
              <a:lstStyle/>
              <a:p>
                <a:r>
                  <a:rPr lang="en-US" sz="1200" dirty="0" err="1">
                    <a:solidFill>
                      <a:srgbClr val="C00000"/>
                    </a:solidFill>
                  </a:rPr>
                  <a:t>Fasola</a:t>
                </a:r>
                <a:r>
                  <a:rPr lang="en-US" sz="1200" dirty="0">
                    <a:solidFill>
                      <a:srgbClr val="C00000"/>
                    </a:solidFill>
                  </a:rPr>
                  <a:t> catalog</a:t>
                </a:r>
              </a:p>
            </p:txBody>
          </p:sp>
          <p:sp>
            <p:nvSpPr>
              <p:cNvPr id="18" name="TextBox 17">
                <a:extLst>
                  <a:ext uri="{FF2B5EF4-FFF2-40B4-BE49-F238E27FC236}">
                    <a16:creationId xmlns:a16="http://schemas.microsoft.com/office/drawing/2014/main" id="{F22476BF-38FE-F14E-B784-415F060DE977}"/>
                  </a:ext>
                </a:extLst>
              </p:cNvPr>
              <p:cNvSpPr txBox="1"/>
              <p:nvPr/>
            </p:nvSpPr>
            <p:spPr>
              <a:xfrm>
                <a:off x="3986784" y="2395727"/>
                <a:ext cx="1118383" cy="276999"/>
              </a:xfrm>
              <a:prstGeom prst="rect">
                <a:avLst/>
              </a:prstGeom>
              <a:noFill/>
            </p:spPr>
            <p:txBody>
              <a:bodyPr wrap="none" rtlCol="0">
                <a:spAutoFit/>
              </a:bodyPr>
              <a:lstStyle/>
              <a:p>
                <a:r>
                  <a:rPr lang="en-US" sz="1200" dirty="0">
                    <a:solidFill>
                      <a:srgbClr val="C00000"/>
                    </a:solidFill>
                  </a:rPr>
                  <a:t>TexNet catalog</a:t>
                </a:r>
              </a:p>
            </p:txBody>
          </p:sp>
        </p:grpSp>
      </p:grpSp>
    </p:spTree>
    <p:extLst>
      <p:ext uri="{BB962C8B-B14F-4D97-AF65-F5344CB8AC3E}">
        <p14:creationId xmlns:p14="http://schemas.microsoft.com/office/powerpoint/2010/main" val="22026625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{DF4EB84E-8957-474A-B261-6736A2A0A8FB}tf10001122</Template>
  <TotalTime>9140</TotalTime>
  <Words>2252</Words>
  <Application>Microsoft Macintosh PowerPoint</Application>
  <PresentationFormat>Widescreen</PresentationFormat>
  <Paragraphs>167</Paragraphs>
  <Slides>24</Slides>
  <Notes>18</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Trebuchet MS</vt:lpstr>
      <vt:lpstr>Tw Cen MT</vt:lpstr>
      <vt:lpstr>Circuit</vt:lpstr>
      <vt:lpstr>predicting Induced Seismicity in the Eagle Ford Shale play</vt:lpstr>
      <vt:lpstr>outline</vt:lpstr>
      <vt:lpstr>Induced seismicity a problem in 2017+</vt:lpstr>
      <vt:lpstr>What level of seismicity are we talking?</vt:lpstr>
      <vt:lpstr>What is a completion?</vt:lpstr>
      <vt:lpstr>Problem to solve:</vt:lpstr>
      <vt:lpstr>datasets used</vt:lpstr>
      <vt:lpstr>Seismicity data used</vt:lpstr>
      <vt:lpstr>The number of completions/day have increased</vt:lpstr>
      <vt:lpstr>EDA: completions have gotten bigger over time</vt:lpstr>
      <vt:lpstr>EDA: completions (fracs) have gotten bigger over time</vt:lpstr>
      <vt:lpstr>Again, completions have gotten bigger over time</vt:lpstr>
      <vt:lpstr>ARIMA/SARIMA Models</vt:lpstr>
      <vt:lpstr>Best ARIMA model Results</vt:lpstr>
      <vt:lpstr>RNN Models</vt:lpstr>
      <vt:lpstr>Best RNN model Results</vt:lpstr>
      <vt:lpstr>What does it all mean?</vt:lpstr>
      <vt:lpstr>Conclusions &amp; future work</vt:lpstr>
      <vt:lpstr>references</vt:lpstr>
      <vt:lpstr>Backup slides</vt:lpstr>
      <vt:lpstr>Best rnn model architecture</vt:lpstr>
      <vt:lpstr>TexNet array vs usgs array</vt:lpstr>
      <vt:lpstr>Eagle ford shale play</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94</cp:revision>
  <cp:lastPrinted>2021-03-04T03:44:45Z</cp:lastPrinted>
  <dcterms:created xsi:type="dcterms:W3CDTF">2021-02-22T21:19:33Z</dcterms:created>
  <dcterms:modified xsi:type="dcterms:W3CDTF">2021-03-05T16:31:34Z</dcterms:modified>
</cp:coreProperties>
</file>